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  <p:sldMasterId id="2147483720" r:id="rId3"/>
    <p:sldMasterId id="2147483732" r:id="rId4"/>
    <p:sldMasterId id="2147483744" r:id="rId5"/>
    <p:sldMasterId id="2147483756" r:id="rId6"/>
    <p:sldMasterId id="2147483768" r:id="rId7"/>
  </p:sldMasterIdLst>
  <p:notesMasterIdLst>
    <p:notesMasterId r:id="rId34"/>
  </p:notesMasterIdLst>
  <p:sldIdLst>
    <p:sldId id="256" r:id="rId8"/>
    <p:sldId id="257" r:id="rId9"/>
    <p:sldId id="259" r:id="rId10"/>
    <p:sldId id="260" r:id="rId11"/>
    <p:sldId id="258" r:id="rId12"/>
    <p:sldId id="261" r:id="rId13"/>
    <p:sldId id="262" r:id="rId14"/>
    <p:sldId id="285" r:id="rId15"/>
    <p:sldId id="286" r:id="rId16"/>
    <p:sldId id="287" r:id="rId17"/>
    <p:sldId id="288" r:id="rId18"/>
    <p:sldId id="289" r:id="rId19"/>
    <p:sldId id="290" r:id="rId20"/>
    <p:sldId id="292" r:id="rId21"/>
    <p:sldId id="293" r:id="rId22"/>
    <p:sldId id="294" r:id="rId23"/>
    <p:sldId id="295" r:id="rId24"/>
    <p:sldId id="296" r:id="rId25"/>
    <p:sldId id="298" r:id="rId26"/>
    <p:sldId id="299" r:id="rId27"/>
    <p:sldId id="297" r:id="rId28"/>
    <p:sldId id="300" r:id="rId29"/>
    <p:sldId id="268" r:id="rId30"/>
    <p:sldId id="265" r:id="rId31"/>
    <p:sldId id="279" r:id="rId32"/>
    <p:sldId id="301" r:id="rId3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A7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543" autoAdjust="0"/>
  </p:normalViewPr>
  <p:slideViewPr>
    <p:cSldViewPr snapToGrid="0">
      <p:cViewPr varScale="1">
        <p:scale>
          <a:sx n="103" d="100"/>
          <a:sy n="103" d="100"/>
        </p:scale>
        <p:origin x="-75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48178E-7E2F-404F-8AA2-0E6058B6E408}" type="doc">
      <dgm:prSet loTypeId="urn:microsoft.com/office/officeart/2005/8/layout/arrow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041EC2A-C58D-4419-923A-745FA35B7365}">
      <dgm:prSet phldrT="[Текст]" custT="1"/>
      <dgm:spPr>
        <a:solidFill>
          <a:schemeClr val="tx2">
            <a:lumMod val="20000"/>
            <a:lumOff val="80000"/>
          </a:schemeClr>
        </a:solidFill>
        <a:ln w="47625">
          <a:solidFill>
            <a:srgbClr val="002060"/>
          </a:solidFill>
        </a:ln>
      </dgm:spPr>
      <dgm:t>
        <a:bodyPr/>
        <a:lstStyle/>
        <a:p>
          <a:r>
            <a:rPr lang="ru-RU" sz="4400" dirty="0" smtClean="0">
              <a:solidFill>
                <a:schemeClr val="tx1"/>
              </a:solidFill>
            </a:rPr>
            <a:t>Система</a:t>
          </a:r>
          <a:r>
            <a:rPr lang="ru-RU" sz="4300" dirty="0" smtClean="0">
              <a:solidFill>
                <a:schemeClr val="tx1"/>
              </a:solidFill>
            </a:rPr>
            <a:t> подготовки кадров</a:t>
          </a:r>
          <a:endParaRPr lang="ru-RU" sz="4300" dirty="0">
            <a:solidFill>
              <a:schemeClr val="tx1"/>
            </a:solidFill>
          </a:endParaRPr>
        </a:p>
      </dgm:t>
    </dgm:pt>
    <dgm:pt modelId="{22128688-7AA3-43C2-A5CD-A01EAAB417FE}" type="parTrans" cxnId="{9A671878-23F4-4260-B837-56609C2BC2EE}">
      <dgm:prSet/>
      <dgm:spPr/>
      <dgm:t>
        <a:bodyPr/>
        <a:lstStyle/>
        <a:p>
          <a:endParaRPr lang="ru-RU"/>
        </a:p>
      </dgm:t>
    </dgm:pt>
    <dgm:pt modelId="{1E438CB3-78E7-4351-86C7-95F800404C57}" type="sibTrans" cxnId="{9A671878-23F4-4260-B837-56609C2BC2EE}">
      <dgm:prSet/>
      <dgm:spPr/>
      <dgm:t>
        <a:bodyPr/>
        <a:lstStyle/>
        <a:p>
          <a:endParaRPr lang="ru-RU"/>
        </a:p>
      </dgm:t>
    </dgm:pt>
    <dgm:pt modelId="{A2FC7909-53CE-4EF4-A73C-5733CA0164AE}">
      <dgm:prSet phldrT="[Текст]" custT="1"/>
      <dgm:spPr>
        <a:solidFill>
          <a:schemeClr val="tx2">
            <a:lumMod val="20000"/>
            <a:lumOff val="80000"/>
          </a:schemeClr>
        </a:solidFill>
        <a:ln w="44450">
          <a:solidFill>
            <a:srgbClr val="002060"/>
          </a:solidFill>
        </a:ln>
      </dgm:spPr>
      <dgm:t>
        <a:bodyPr/>
        <a:lstStyle/>
        <a:p>
          <a:r>
            <a:rPr lang="ru-RU" sz="4400" dirty="0" smtClean="0">
              <a:solidFill>
                <a:schemeClr val="tx1"/>
              </a:solidFill>
            </a:rPr>
            <a:t>Требования сферы труда</a:t>
          </a:r>
          <a:endParaRPr lang="ru-RU" sz="4400" dirty="0">
            <a:solidFill>
              <a:schemeClr val="tx1"/>
            </a:solidFill>
          </a:endParaRPr>
        </a:p>
      </dgm:t>
    </dgm:pt>
    <dgm:pt modelId="{98C2639B-EA33-4EE7-BAE5-9A590F8EB789}" type="parTrans" cxnId="{017979AC-F8F7-4FDD-9017-55DD73BA2076}">
      <dgm:prSet/>
      <dgm:spPr/>
      <dgm:t>
        <a:bodyPr/>
        <a:lstStyle/>
        <a:p>
          <a:endParaRPr lang="ru-RU"/>
        </a:p>
      </dgm:t>
    </dgm:pt>
    <dgm:pt modelId="{B2731144-4E1F-4477-83FB-79903FADF971}" type="sibTrans" cxnId="{017979AC-F8F7-4FDD-9017-55DD73BA2076}">
      <dgm:prSet/>
      <dgm:spPr/>
      <dgm:t>
        <a:bodyPr/>
        <a:lstStyle/>
        <a:p>
          <a:endParaRPr lang="ru-RU"/>
        </a:p>
      </dgm:t>
    </dgm:pt>
    <dgm:pt modelId="{26E2C1D6-6B93-4B02-92FC-7FBDEF566B67}" type="pres">
      <dgm:prSet presAssocID="{9648178E-7E2F-404F-8AA2-0E6058B6E40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94175EC-72D9-4F49-B5A4-A6F86A0C0A7E}" type="pres">
      <dgm:prSet presAssocID="{D041EC2A-C58D-4419-923A-745FA35B7365}" presName="arrow" presStyleLbl="node1" presStyleIdx="0" presStyleCnt="2" custScaleY="100149" custRadScaleRad="100702" custRadScaleInc="-46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753ECF-6745-4DBE-A4A5-314E9A663A0C}" type="pres">
      <dgm:prSet presAssocID="{A2FC7909-53CE-4EF4-A73C-5733CA0164AE}" presName="arrow" presStyleLbl="node1" presStyleIdx="1" presStyleCnt="2" custScaleY="100031" custRadScaleRad="101709" custRadScaleInc="35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1D0EB3-26D3-4801-87D6-3F6952D1FDE2}" type="presOf" srcId="{9648178E-7E2F-404F-8AA2-0E6058B6E408}" destId="{26E2C1D6-6B93-4B02-92FC-7FBDEF566B67}" srcOrd="0" destOrd="0" presId="urn:microsoft.com/office/officeart/2005/8/layout/arrow1"/>
    <dgm:cxn modelId="{9A671878-23F4-4260-B837-56609C2BC2EE}" srcId="{9648178E-7E2F-404F-8AA2-0E6058B6E408}" destId="{D041EC2A-C58D-4419-923A-745FA35B7365}" srcOrd="0" destOrd="0" parTransId="{22128688-7AA3-43C2-A5CD-A01EAAB417FE}" sibTransId="{1E438CB3-78E7-4351-86C7-95F800404C57}"/>
    <dgm:cxn modelId="{017979AC-F8F7-4FDD-9017-55DD73BA2076}" srcId="{9648178E-7E2F-404F-8AA2-0E6058B6E408}" destId="{A2FC7909-53CE-4EF4-A73C-5733CA0164AE}" srcOrd="1" destOrd="0" parTransId="{98C2639B-EA33-4EE7-BAE5-9A590F8EB789}" sibTransId="{B2731144-4E1F-4477-83FB-79903FADF971}"/>
    <dgm:cxn modelId="{6CEBF9AC-197A-4846-A7ED-44C0C0B27752}" type="presOf" srcId="{A2FC7909-53CE-4EF4-A73C-5733CA0164AE}" destId="{B4753ECF-6745-4DBE-A4A5-314E9A663A0C}" srcOrd="0" destOrd="0" presId="urn:microsoft.com/office/officeart/2005/8/layout/arrow1"/>
    <dgm:cxn modelId="{F9BACDB6-F1F1-49DB-B1F3-A82AB78771D0}" type="presOf" srcId="{D041EC2A-C58D-4419-923A-745FA35B7365}" destId="{694175EC-72D9-4F49-B5A4-A6F86A0C0A7E}" srcOrd="0" destOrd="0" presId="urn:microsoft.com/office/officeart/2005/8/layout/arrow1"/>
    <dgm:cxn modelId="{15BAEA31-7926-4DB8-8F33-5361D912C5A3}" type="presParOf" srcId="{26E2C1D6-6B93-4B02-92FC-7FBDEF566B67}" destId="{694175EC-72D9-4F49-B5A4-A6F86A0C0A7E}" srcOrd="0" destOrd="0" presId="urn:microsoft.com/office/officeart/2005/8/layout/arrow1"/>
    <dgm:cxn modelId="{62652841-A57B-4987-A6E0-8C8EC93FA6B0}" type="presParOf" srcId="{26E2C1D6-6B93-4B02-92FC-7FBDEF566B67}" destId="{B4753ECF-6745-4DBE-A4A5-314E9A663A0C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4175EC-72D9-4F49-B5A4-A6F86A0C0A7E}">
      <dsp:nvSpPr>
        <dsp:cNvPr id="0" name=""/>
        <dsp:cNvSpPr/>
      </dsp:nvSpPr>
      <dsp:spPr>
        <a:xfrm rot="16200000">
          <a:off x="13779" y="3539"/>
          <a:ext cx="4733787" cy="4740840"/>
        </a:xfrm>
        <a:prstGeom prst="upArrow">
          <a:avLst>
            <a:gd name="adj1" fmla="val 50000"/>
            <a:gd name="adj2" fmla="val 35000"/>
          </a:avLst>
        </a:prstGeom>
        <a:solidFill>
          <a:schemeClr val="tx2">
            <a:lumMod val="20000"/>
            <a:lumOff val="80000"/>
          </a:schemeClr>
        </a:solidFill>
        <a:ln w="47625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solidFill>
                <a:schemeClr val="tx1"/>
              </a:solidFill>
            </a:rPr>
            <a:t>Система</a:t>
          </a:r>
          <a:r>
            <a:rPr lang="ru-RU" sz="4300" kern="1200" dirty="0" smtClean="0">
              <a:solidFill>
                <a:schemeClr val="tx1"/>
              </a:solidFill>
            </a:rPr>
            <a:t> подготовки кадров</a:t>
          </a:r>
          <a:endParaRPr lang="ru-RU" sz="4300" kern="1200" dirty="0">
            <a:solidFill>
              <a:schemeClr val="tx1"/>
            </a:solidFill>
          </a:endParaRPr>
        </a:p>
      </dsp:txBody>
      <dsp:txXfrm rot="5400000">
        <a:off x="838666" y="1190512"/>
        <a:ext cx="3912427" cy="2366893"/>
      </dsp:txXfrm>
    </dsp:sp>
    <dsp:sp modelId="{B4753ECF-6745-4DBE-A4A5-314E9A663A0C}">
      <dsp:nvSpPr>
        <dsp:cNvPr id="0" name=""/>
        <dsp:cNvSpPr/>
      </dsp:nvSpPr>
      <dsp:spPr>
        <a:xfrm rot="5400000">
          <a:off x="6738610" y="6332"/>
          <a:ext cx="4733787" cy="4735254"/>
        </a:xfrm>
        <a:prstGeom prst="upArrow">
          <a:avLst>
            <a:gd name="adj1" fmla="val 50000"/>
            <a:gd name="adj2" fmla="val 35000"/>
          </a:avLst>
        </a:prstGeom>
        <a:solidFill>
          <a:schemeClr val="tx2">
            <a:lumMod val="20000"/>
            <a:lumOff val="80000"/>
          </a:schemeClr>
        </a:solidFill>
        <a:ln w="4445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solidFill>
                <a:schemeClr val="tx1"/>
              </a:solidFill>
            </a:rPr>
            <a:t>Требования сферы труда</a:t>
          </a:r>
          <a:endParaRPr lang="ru-RU" sz="4400" kern="1200" dirty="0">
            <a:solidFill>
              <a:schemeClr val="tx1"/>
            </a:solidFill>
          </a:endParaRPr>
        </a:p>
      </dsp:txBody>
      <dsp:txXfrm rot="-5400000">
        <a:off x="6737877" y="1190513"/>
        <a:ext cx="3906841" cy="23668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F50442-358E-4488-8628-7D6D4BE457DF}" type="datetimeFigureOut">
              <a:rPr lang="ru-RU" smtClean="0"/>
              <a:t>29.02.2020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868A4E-D1CD-4007-847A-1307EC2FF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214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3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AFA6-02D0-44C5-B944-411A1D1665E7}" type="datetime1">
              <a:rPr lang="ru-RU" smtClean="0"/>
              <a:t>29.02.2020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3EDA14C4-6C26-45C2-AAAE-1C49644B2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399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C4BD-126E-4A41-95CF-1A43DB20BD0A}" type="datetime1">
              <a:rPr lang="ru-RU" smtClean="0"/>
              <a:t>29.02.2020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08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D24DC-9C7A-4E2B-A9E7-B25C0527B9E2}" type="datetime1">
              <a:rPr lang="ru-RU" smtClean="0"/>
              <a:t>29.02.2020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4152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A22F9-A225-49E8-813A-EF1A2F538B66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7637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8933-6FDC-4AE0-9F27-D544DCA4DAD3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4792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5D5EE68B-122F-4355-A2C2-93200D2CF022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325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C9322-1F7C-4A38-AC01-35DDF6AA8CD7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6727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80306-D984-439C-AF95-83C839325CDB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6732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34C74-101D-44C5-93D4-F124D83CC1A8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4716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C0E11-D3F3-4097-8BD2-241274274437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3892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2EACD-DD2D-4788-94DA-33F005DADAA2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535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1BA05-2551-487C-97B5-05B027A61556}" type="datetime1">
              <a:rPr lang="ru-RU" smtClean="0"/>
              <a:t>29.02.2020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5180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4FA24-1414-4D2E-A993-F1BBDA1CC8A7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2325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7AC5E-C900-4C97-85A1-E901EA4402E9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4286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3B7C-40CD-47D1-88EF-12F4DB2431CB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4362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0EB0F-849E-4E09-8621-E23D0A678171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5304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16085-97A0-4527-AA70-0EB83634E84B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7932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540448D-6B6C-40A5-AC75-F6BFEF0EBF73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0698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FE03-58D6-4C03-8E1B-7CD49ED5F31D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9026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C4633-A6FD-4EC1-91E1-2AABB897C35C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0453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8C8D-1F8D-4C97-A157-0104DE160B74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6240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9A085-64C7-4116-8A9F-F6806AA7F616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609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F287C6B7-FE16-422C-AFAC-9B1D9B3DA877}" type="datetime1">
              <a:rPr lang="ru-RU" smtClean="0"/>
              <a:t>29.02.2020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3EDA14C4-6C26-45C2-AAAE-1C49644B2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57391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846ED-A512-4086-96B8-A77FC32E06EA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9752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4EBCA-EBCA-4899-A09C-6CEBA5078234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5107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164-386C-497C-BC6E-F85EC6AE387A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196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3EB24-7D45-445D-AA57-557D72E7DF77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1680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A22F9-A225-49E8-813A-EF1A2F538B66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2037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8933-6FDC-4AE0-9F27-D544DCA4DAD3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1502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5D5EE68B-122F-4355-A2C2-93200D2CF022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0815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C9322-1F7C-4A38-AC01-35DDF6AA8CD7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9765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80306-D984-439C-AF95-83C839325CDB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2663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34C74-101D-44C5-93D4-F124D83CC1A8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22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C5446-6AEC-4ADB-A8B2-97BDFA67A7C5}" type="datetime1">
              <a:rPr lang="ru-RU" smtClean="0"/>
              <a:t>29.02.2020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88034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C0E11-D3F3-4097-8BD2-241274274437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46507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2EACD-DD2D-4788-94DA-33F005DADAA2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0162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4FA24-1414-4D2E-A993-F1BBDA1CC8A7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32880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7AC5E-C900-4C97-85A1-E901EA4402E9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26381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3B7C-40CD-47D1-88EF-12F4DB2431CB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17714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A22F9-A225-49E8-813A-EF1A2F538B66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0482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8933-6FDC-4AE0-9F27-D544DCA4DAD3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12469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5D5EE68B-122F-4355-A2C2-93200D2CF022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37772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C9322-1F7C-4A38-AC01-35DDF6AA8CD7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2023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80306-D984-439C-AF95-83C839325CDB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912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FE86-85A5-48E2-BC91-5385DC6036C5}" type="datetime1">
              <a:rPr lang="ru-RU" smtClean="0"/>
              <a:t>29.02.2020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54216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34C74-101D-44C5-93D4-F124D83CC1A8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2800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C0E11-D3F3-4097-8BD2-241274274437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99668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2EACD-DD2D-4788-94DA-33F005DADAA2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73798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4FA24-1414-4D2E-A993-F1BBDA1CC8A7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20855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7AC5E-C900-4C97-85A1-E901EA4402E9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50659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3B7C-40CD-47D1-88EF-12F4DB2431CB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82144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A22F9-A225-49E8-813A-EF1A2F538B66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68078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8933-6FDC-4AE0-9F27-D544DCA4DAD3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24657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5D5EE68B-122F-4355-A2C2-93200D2CF022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96730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C9322-1F7C-4A38-AC01-35DDF6AA8CD7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961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4C864-0E6C-4810-8EE0-5A19609071BF}" type="datetime1">
              <a:rPr lang="ru-RU" smtClean="0"/>
              <a:t>29.02.2020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72989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80306-D984-439C-AF95-83C839325CDB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31662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34C74-101D-44C5-93D4-F124D83CC1A8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89737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C0E11-D3F3-4097-8BD2-241274274437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80718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2EACD-DD2D-4788-94DA-33F005DADAA2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5357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4FA24-1414-4D2E-A993-F1BBDA1CC8A7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40190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7AC5E-C900-4C97-85A1-E901EA4402E9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00144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3B7C-40CD-47D1-88EF-12F4DB2431CB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43735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AFA6-02D0-44C5-B944-411A1D1665E7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36112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1BA05-2551-487C-97B5-05B027A61556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88817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F287C6B7-FE16-422C-AFAC-9B1D9B3DA877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004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1C850-4A7E-4C36-B26C-E5DEEBFE630A}" type="datetime1">
              <a:rPr lang="ru-RU" smtClean="0"/>
              <a:t>29.02.2020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42171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C5446-6AEC-4ADB-A8B2-97BDFA67A7C5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08027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FE86-85A5-48E2-BC91-5385DC6036C5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445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4C864-0E6C-4810-8EE0-5A19609071BF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15819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1C850-4A7E-4C36-B26C-E5DEEBFE630A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10141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C270F-FEE5-433C-AD86-3AD22B8B3A2E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12343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D2DE7-59BC-4B3A-8805-25F8F82A0E2A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78041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C4BD-126E-4A41-95CF-1A43DB20BD0A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73693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D24DC-9C7A-4E2B-A9E7-B25C0527B9E2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662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C270F-FEE5-433C-AD86-3AD22B8B3A2E}" type="datetime1">
              <a:rPr lang="ru-RU" smtClean="0"/>
              <a:t>29.02.2020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71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D2DE7-59BC-4B3A-8805-25F8F82A0E2A}" type="datetime1">
              <a:rPr lang="ru-RU" smtClean="0"/>
              <a:t>29.02.2020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018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microsoft.com/office/2007/relationships/hdphoto" Target="../media/hdphoto1.wdp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microsoft.com/office/2007/relationships/hdphoto" Target="../media/hdphoto1.wdp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microsoft.com/office/2007/relationships/hdphoto" Target="../media/hdphoto1.wdp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microsoft.com/office/2007/relationships/hdphoto" Target="../media/hdphoto1.wdp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microsoft.com/office/2007/relationships/hdphoto" Target="../media/hdphoto1.wdp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13B8BC24-8371-4FE8-892D-A0478E777BA2}" type="datetime1">
              <a:rPr lang="ru-RU" smtClean="0"/>
              <a:t>29.02.2020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3EDA14C4-6C26-45C2-AAAE-1C49644B2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289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D19B8D6D-8345-45D2-A172-3872469D9FF9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472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23561A77-4A78-4C16-8E8D-8835EE71E6B4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330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D19B8D6D-8345-45D2-A172-3872469D9FF9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340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D19B8D6D-8345-45D2-A172-3872469D9FF9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504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D19B8D6D-8345-45D2-A172-3872469D9FF9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576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13B8BC24-8371-4FE8-892D-A0478E777BA2}" type="datetime1">
              <a:rPr lang="ru-RU" smtClean="0">
                <a:solidFill>
                  <a:srgbClr val="696464"/>
                </a:solidFill>
              </a:rPr>
              <a:pPr/>
              <a:t>29.02.2020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696464"/>
              </a:solidFill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3EDA14C4-6C26-45C2-AAAE-1C49644B2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355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3600" dirty="0"/>
              <a:t>Нормативная основа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актуализации </a:t>
            </a:r>
            <a:r>
              <a:rPr lang="ru-RU" sz="3600" dirty="0"/>
              <a:t>и разработки ФГОС </a:t>
            </a:r>
            <a:r>
              <a:rPr lang="ru-RU" sz="3600" dirty="0" smtClean="0"/>
              <a:t>СПО</a:t>
            </a:r>
            <a:br>
              <a:rPr lang="ru-RU" sz="3600" dirty="0" smtClean="0"/>
            </a:br>
            <a:r>
              <a:rPr lang="ru-RU" sz="3600" dirty="0" smtClean="0"/>
              <a:t> по </a:t>
            </a:r>
            <a:r>
              <a:rPr lang="ru-RU" sz="3600" dirty="0"/>
              <a:t>специальностям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УГС </a:t>
            </a:r>
            <a:r>
              <a:rPr lang="ru-RU" sz="3600" dirty="0"/>
              <a:t>49.00.00 Физическая культура и спорт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02997" y="4859636"/>
            <a:ext cx="6658253" cy="1069848"/>
          </a:xfrm>
        </p:spPr>
        <p:txBody>
          <a:bodyPr/>
          <a:lstStyle/>
          <a:p>
            <a:pPr algn="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56948" y="106532"/>
            <a:ext cx="11150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Федеральное учебно-методическое объединение </a:t>
            </a:r>
            <a:r>
              <a:rPr lang="ru-RU" dirty="0"/>
              <a:t>в системе среднего профессионального образования по укрупненным группам профессий, специальностей 49.00.00 Физическая культура и спорт</a:t>
            </a:r>
          </a:p>
        </p:txBody>
      </p:sp>
    </p:spTree>
    <p:extLst>
      <p:ext uri="{BB962C8B-B14F-4D97-AF65-F5344CB8AC3E}">
        <p14:creationId xmlns:p14="http://schemas.microsoft.com/office/powerpoint/2010/main" val="35563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84335" y="-220134"/>
            <a:ext cx="10018776" cy="99364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Развитие Физической культуры и спорта</a:t>
            </a:r>
            <a:endParaRPr lang="ru-RU" sz="3200" dirty="0">
              <a:solidFill>
                <a:srgbClr val="00206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534669"/>
              </p:ext>
            </p:extLst>
          </p:nvPr>
        </p:nvGraphicFramePr>
        <p:xfrm>
          <a:off x="203200" y="484973"/>
          <a:ext cx="11853333" cy="59975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53333"/>
              </a:tblGrid>
              <a:tr h="741194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 Перечень поручений по итогам заседания Совета при Президенте по развитию физической культуры и спорта, прошедшего 27 марта 2019 года </a:t>
                      </a:r>
                      <a:endParaRPr lang="ru-RU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174633">
                <a:tc>
                  <a:txBody>
                    <a:bodyPr/>
                    <a:lstStyle/>
                    <a:p>
                      <a:pPr marL="0" indent="-342900" algn="l" defTabSz="914400" rtl="0" eaLnBrk="1" latinLnBrk="0" hangingPunct="1">
                        <a:lnSpc>
                          <a:spcPct val="100000"/>
                        </a:lnSpc>
                        <a:buAutoNum type="arabicPeriod"/>
                      </a:pP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Правительству Российской Федерации:</a:t>
                      </a:r>
                    </a:p>
                    <a:p>
                      <a:pPr algn="just"/>
                      <a:r>
                        <a:rPr lang="ru-RU" sz="2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е) разработать и утвердить Стратегию развития физической культуры и спорта в Российской Федерации до 2030 года, предусмотрев в том числе:</a:t>
                      </a:r>
                    </a:p>
                    <a:p>
                      <a:pPr algn="just"/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обеспечение равных возможностей гражданам, в том числе инвалидам и лицам с ограниченными возможностями здоровья, для занятий физической культурой и спортом;</a:t>
                      </a:r>
                    </a:p>
                    <a:p>
                      <a:pPr algn="just"/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дальнейшее совершенствование организации профессиональной подготовки, переподготовки и повышения квалификации кадров в области физической культуры и спорта;</a:t>
                      </a:r>
                    </a:p>
                    <a:p>
                      <a:pPr algn="just"/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развитие Всероссийского физкультурно-спортивного комплекса «Готов к труду и обороне» (ГТО);</a:t>
                      </a:r>
                    </a:p>
                    <a:p>
                      <a:pPr algn="just"/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обеспечение многообразия форм физкультурно-спортивной деятельности с учётом потребностей различных групп населения;</a:t>
                      </a:r>
                    </a:p>
                    <a:p>
                      <a:pPr algn="just"/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совершенствование системы организации массовых спортивных соревнований по различным видам спорта.</a:t>
                      </a:r>
                    </a:p>
                    <a:p>
                      <a:endParaRPr lang="ru-RU" sz="1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95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84335" y="-220134"/>
            <a:ext cx="10018776" cy="99364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Развитие Физической культуры и спорта</a:t>
            </a:r>
            <a:endParaRPr lang="ru-RU" sz="3200" dirty="0">
              <a:solidFill>
                <a:srgbClr val="00206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3341953"/>
              </p:ext>
            </p:extLst>
          </p:nvPr>
        </p:nvGraphicFramePr>
        <p:xfrm>
          <a:off x="203200" y="484973"/>
          <a:ext cx="11853333" cy="59975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53333"/>
              </a:tblGrid>
              <a:tr h="741194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 Перечень поручений по итогам заседания Совета при Президенте по развитию физической культуры и спорта, прошедшего 27 марта 2019 года </a:t>
                      </a:r>
                      <a:endParaRPr lang="ru-RU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174633">
                <a:tc>
                  <a:txBody>
                    <a:bodyPr/>
                    <a:lstStyle/>
                    <a:p>
                      <a:pPr marL="0" indent="-342900" algn="l" defTabSz="914400" rtl="0" eaLnBrk="1" latinLnBrk="0" hangingPunct="1">
                        <a:lnSpc>
                          <a:spcPct val="100000"/>
                        </a:lnSpc>
                        <a:buAutoNum type="arabicPeriod"/>
                      </a:pPr>
                      <a:r>
                        <a:rPr lang="ru-RU" sz="2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Правительству Российской Федерации:</a:t>
                      </a:r>
                    </a:p>
                    <a:p>
                      <a:pPr marL="0" indent="0" algn="l" defTabSz="914400" rtl="0" eaLnBrk="1" latinLnBrk="0" hangingPunct="1">
                        <a:lnSpc>
                          <a:spcPct val="100000"/>
                        </a:lnSpc>
                        <a:buNone/>
                      </a:pPr>
                      <a:endParaRPr lang="ru-RU" sz="28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2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к) проработать вопросы, касающиеся:</a:t>
                      </a:r>
                    </a:p>
                    <a:p>
                      <a:pPr algn="just"/>
                      <a:r>
                        <a:rPr lang="ru-RU" sz="2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создания центров раннего физического развития детей (начиная с двухлетнего возраста).</a:t>
                      </a:r>
                      <a:endParaRPr lang="ru-RU" sz="2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46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401" y="203200"/>
            <a:ext cx="10455682" cy="355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Этапы актуализации ФГОС СПО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12</a:t>
            </a:fld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6248764"/>
              </p:ext>
            </p:extLst>
          </p:nvPr>
        </p:nvGraphicFramePr>
        <p:xfrm>
          <a:off x="270932" y="575730"/>
          <a:ext cx="11667067" cy="5647750"/>
        </p:xfrm>
        <a:graphic>
          <a:graphicData uri="http://schemas.openxmlformats.org/drawingml/2006/table">
            <a:tbl>
              <a:tblPr/>
              <a:tblGrid>
                <a:gridCol w="1115364"/>
                <a:gridCol w="10551703"/>
              </a:tblGrid>
              <a:tr h="4807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Этап 1.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98" marR="29498" marT="48529" marB="4852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Формирование перечня ПС и обобщенных трудовых функций, сопряженных с ФГОС СПО.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98" marR="29498" marT="48529" marB="4852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720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Этап 2.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98" marR="29498" marT="48529" marB="4852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Определение необходимости доработки ФГОС СПО.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98" marR="29498" marT="48529" marB="4852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05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Шаг 1. Определение необходимости коррекции перечня и наименований видов деятельности и требований к профессиональным компетенциям выпускников.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98" marR="29498" marT="48529" marB="4852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7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Шаг 2. Определение необходимости коррекции требований к умениям и знаниям.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98" marR="29498" marT="48529" marB="4852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8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Шаг 3. Оформление результатов анализа.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98" marR="29498" marT="48529" marB="4852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720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Этап 3.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98" marR="29498" marT="48529" marB="4852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Внесение изменений во ФГОС СПО в целях обеспечения учета положений ПС.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98" marR="29498" marT="48529" marB="4852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7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Шаг 1. Дополнение раздела "Характеристика профессиональной деятельности выпускников".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98" marR="29498" marT="48529" marB="4852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6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Шаг 2. Коррекция требований ФГОС СПО к результатам освоения ОПОП, дисциплин (модулей) ее составляющих.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98" marR="29498" marT="48529" marB="4852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05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Шаг 3. Актуализация перечня профессий рабочих, должностей служащих, рекомендуемых к освоению в рамках программы подготовки специалистов среднего звена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98" marR="29498" marT="48529" marB="4852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502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5416" y="0"/>
            <a:ext cx="10058400" cy="745067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Анализ профессиональных стандартов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38667" y="880533"/>
            <a:ext cx="11565466" cy="5113867"/>
          </a:xfrm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sz="2800" dirty="0"/>
              <a:t>Наименование профессионального стандарта и вида профессиональной </a:t>
            </a:r>
            <a:r>
              <a:rPr lang="ru-RU" sz="2800" dirty="0" smtClean="0"/>
              <a:t>деятельности.</a:t>
            </a:r>
            <a:endParaRPr lang="ru-RU" sz="2800" dirty="0"/>
          </a:p>
          <a:p>
            <a:pPr marL="457200" indent="-457200" algn="just">
              <a:buFont typeface="+mj-lt"/>
              <a:buAutoNum type="arabicPeriod"/>
            </a:pPr>
            <a:r>
              <a:rPr lang="ru-RU" sz="2800" dirty="0"/>
              <a:t>Наименование обобщенной трудовой функции (при необходимости -  трудовой функции), возможные наименования </a:t>
            </a:r>
            <a:r>
              <a:rPr lang="ru-RU" sz="2800" dirty="0" smtClean="0"/>
              <a:t>должностей.</a:t>
            </a:r>
            <a:endParaRPr lang="ru-RU" sz="2800" dirty="0"/>
          </a:p>
          <a:p>
            <a:pPr marL="457200" indent="-457200" algn="just">
              <a:buFont typeface="+mj-lt"/>
              <a:buAutoNum type="arabicPeriod"/>
            </a:pPr>
            <a:r>
              <a:rPr lang="ru-RU" sz="2800" dirty="0"/>
              <a:t>Уровень квалификации выбранных обобщенных трудовых </a:t>
            </a:r>
            <a:r>
              <a:rPr lang="ru-RU" sz="2800" dirty="0" smtClean="0"/>
              <a:t>функций. </a:t>
            </a:r>
            <a:endParaRPr lang="ru-RU" sz="2800" dirty="0"/>
          </a:p>
          <a:p>
            <a:pPr marL="457200" lvl="0" indent="-457200" algn="just">
              <a:buFont typeface="+mj-lt"/>
              <a:buAutoNum type="arabicPeriod"/>
            </a:pPr>
            <a:r>
              <a:rPr lang="ru-RU" sz="2800" dirty="0"/>
              <a:t>Требование к образованию, необходимому для выполнения выбранных обобщенных трудовых </a:t>
            </a:r>
            <a:r>
              <a:rPr lang="ru-RU" sz="2800" dirty="0" smtClean="0"/>
              <a:t>функций.</a:t>
            </a:r>
            <a:endParaRPr lang="ru-RU" sz="2800" dirty="0"/>
          </a:p>
          <a:p>
            <a:pPr marL="457200" lvl="0" indent="-457200" algn="just">
              <a:buFont typeface="+mj-lt"/>
              <a:buAutoNum type="arabicPeriod"/>
            </a:pPr>
            <a:r>
              <a:rPr lang="ru-RU" sz="2800" dirty="0"/>
              <a:t>Требования к опыту практической работы для выполнения обобщенных трудовых </a:t>
            </a:r>
            <a:r>
              <a:rPr lang="ru-RU" sz="2800" dirty="0" smtClean="0"/>
              <a:t>функций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8245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091386" cy="887767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</a:rPr>
              <a:t>Перечень профессиональных стандартов и обобщенных трудовых функций, сопряженных  с ФГОС СПО по специальностям УГС 49.00.00. Физическая культура и спорт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14</a:t>
            </a:fld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693761"/>
              </p:ext>
            </p:extLst>
          </p:nvPr>
        </p:nvGraphicFramePr>
        <p:xfrm>
          <a:off x="71023" y="790113"/>
          <a:ext cx="11967097" cy="5879211"/>
        </p:xfrm>
        <a:graphic>
          <a:graphicData uri="http://schemas.openxmlformats.org/drawingml/2006/table">
            <a:tbl>
              <a:tblPr firstRow="1" firstCol="1" bandRow="1"/>
              <a:tblGrid>
                <a:gridCol w="376773"/>
                <a:gridCol w="1695489"/>
                <a:gridCol w="3866432"/>
                <a:gridCol w="852229"/>
                <a:gridCol w="2654917"/>
                <a:gridCol w="2521257"/>
              </a:tblGrid>
              <a:tr h="922395">
                <a:tc>
                  <a:txBody>
                    <a:bodyPr/>
                    <a:lstStyle/>
                    <a:p>
                      <a:pPr marL="0" indent="-47625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№ п/п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1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Наименование профессионального стандарта и вида профессиональной деятельности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Наименование обобщенной трудовой функции (при необходимости -  трудовой функции), возможные наименования должностей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Уровень квалификации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Требование к образованию, необходимому для выполнения выбранных обобщенных трудовых функций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Требования к опыту практической работы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025">
                <a:tc rowSpan="3">
                  <a:txBody>
                    <a:bodyPr/>
                    <a:lstStyle/>
                    <a:p>
                      <a:pPr marL="47625" indent="-476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1.</a:t>
                      </a:r>
                      <a:endParaRPr lang="ru-RU" sz="1200" b="0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14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Профессиональный стандарт </a:t>
                      </a:r>
                      <a:r>
                        <a:rPr lang="ru-RU" sz="1140" b="0" u="sng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«Тренер»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endParaRPr lang="ru-RU" sz="1140" b="0" u="sng" kern="1200" cap="all" baseline="0" dirty="0" smtClean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140" b="0" u="none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Вид профессиональной деятельности:</a:t>
                      </a:r>
                    </a:p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140" b="0" u="sng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Проведение тренировочных мероприятий и руководство соревновательной деятельностью </a:t>
                      </a:r>
                      <a:endParaRPr lang="ru-RU" sz="1140" b="0" u="sng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4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А. </a:t>
                      </a:r>
                      <a:r>
                        <a:rPr lang="ru-RU" sz="1140" b="0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Руководство общей физической и специальной подготовкой занимающихся (</a:t>
                      </a:r>
                      <a:r>
                        <a:rPr lang="ru-RU" sz="1140" b="0" i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тренер по общей физической подготовке; тренер по функциональной подготовке; тренер по направлению подготовки (в соответствии с федеральным стандартом спортивной подготовки по виду спорта)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5</a:t>
                      </a:r>
                      <a:endParaRPr lang="ru-RU" sz="1600" b="0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4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Среднее профессиональное образование - программы подготовки специалистов среднего звена в области физической культуры и спорта или педагогики по направлению подготовки в области физической культуры и спорта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40" b="0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0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34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4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В.</a:t>
                      </a:r>
                      <a:r>
                        <a:rPr lang="ru-RU" sz="1140" b="0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 Подготовка занимающихся на этапах спортивно-оздоровительном и начальной подготовки </a:t>
                      </a:r>
                      <a:r>
                        <a:rPr lang="ru-RU" sz="1140" b="0" i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(тренер по начальной подготовке; тренер; старший тренер)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5</a:t>
                      </a:r>
                      <a:endParaRPr lang="ru-RU" sz="1600" b="0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0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28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4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С.</a:t>
                      </a:r>
                      <a:r>
                        <a:rPr lang="ru-RU" sz="1140" b="0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 Подготовка занимающихся на этапах спортивно-оздоровительном и начальной подготовки </a:t>
                      </a:r>
                      <a:r>
                        <a:rPr lang="ru-RU" sz="1140" b="0" i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(тренер по виду спорта (группе спортивных дисциплин); тренер; старший тренер)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6</a:t>
                      </a:r>
                      <a:endParaRPr lang="ru-RU" sz="1600" b="0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Не менее года в области реализации программ спортивной подготовки или дополнительных предпрофессиональных программ в области физической культуры и спорта или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</a:pPr>
                      <a:r>
                        <a:rPr lang="ru-RU" sz="100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Наличие опыта результативного (1 - 6 место) участия в качестве спортсмена в официальных общероссийских или международных спортивных соревнованиях, присвоенной квалификационной категории тренера, или тренера-преподавателя, либо выполнение нормативов на звание мастер спорта России</a:t>
                      </a:r>
                      <a:endParaRPr lang="ru-RU" sz="1000" b="0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523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091386" cy="887767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</a:rPr>
              <a:t>Перечень профессиональных стандартов и обобщенных трудовых функций, сопряженных  с ФГОС СПО по специальностям УГС 49.00.00. Физическая культура и спорт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15</a:t>
            </a:fld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9698078"/>
              </p:ext>
            </p:extLst>
          </p:nvPr>
        </p:nvGraphicFramePr>
        <p:xfrm>
          <a:off x="71023" y="790113"/>
          <a:ext cx="11967097" cy="5888736"/>
        </p:xfrm>
        <a:graphic>
          <a:graphicData uri="http://schemas.openxmlformats.org/drawingml/2006/table">
            <a:tbl>
              <a:tblPr firstRow="1" firstCol="1" bandRow="1"/>
              <a:tblGrid>
                <a:gridCol w="376773"/>
                <a:gridCol w="1695489"/>
                <a:gridCol w="3866432"/>
                <a:gridCol w="1021398"/>
                <a:gridCol w="2485748"/>
                <a:gridCol w="2521257"/>
              </a:tblGrid>
              <a:tr h="922395">
                <a:tc>
                  <a:txBody>
                    <a:bodyPr/>
                    <a:lstStyle/>
                    <a:p>
                      <a:pPr marL="0" indent="-47625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№ п/п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Наименование профессионального стандарта и вида профессиональной деятельности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Наименование обобщенной трудовой функции (при необходимости -  трудовой функции), возможные наименования должностей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Уровень квалификации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Требование к образованию, необходимому для выполнения выбранных обобщенных трудовых функций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Требования к опыту практической работы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7593">
                <a:tc rowSpan="2">
                  <a:txBody>
                    <a:bodyPr/>
                    <a:lstStyle/>
                    <a:p>
                      <a:pPr marL="47625" indent="-476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2.</a:t>
                      </a:r>
                      <a:endParaRPr lang="ru-RU" sz="1400" b="0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Профессиональный стандарт </a:t>
                      </a:r>
                      <a:r>
                        <a:rPr lang="ru-RU" sz="1400" b="0" u="sng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«Спортивный судья» 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endParaRPr lang="ru-RU" sz="1400" b="0" kern="1200" cap="all" baseline="0" dirty="0" smtClean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sng" strike="noStrike" kern="1200" cap="all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all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Вид профессиональной деятельности: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u="sng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Судейство спортивного соревнования и физкультурно-спортивных тестовых мероприятий</a:t>
                      </a:r>
                      <a:endParaRPr lang="ru-RU" sz="1400" b="0" u="sng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1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С. </a:t>
                      </a:r>
                      <a:r>
                        <a:rPr kumimoji="0" lang="ru-RU" sz="1400" b="0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Организация документооборота при подготовке, в ходе проведения и по завершению спортивных соревнований </a:t>
                      </a:r>
                      <a:r>
                        <a:rPr kumimoji="0" lang="ru-RU" sz="1400" b="0" i="1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(спортивный судья, секретарь соревнований)</a:t>
                      </a:r>
                      <a:endParaRPr kumimoji="0" lang="ru-RU" sz="1400" b="0" i="1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3/4</a:t>
                      </a:r>
                      <a:endParaRPr lang="ru-RU" sz="1400" b="0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200" b="0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Среднее общее образование и профессиональное обучение по программам профессиональной подготовки …., программы повышения квалификации рабочих и служащих в области физической культуры и спорта</a:t>
                      </a:r>
                      <a:endParaRPr kumimoji="0" lang="en-US" sz="1200" b="0" i="0" u="none" strike="noStrike" kern="1200" cap="all" spc="0" normalizeH="0" baseline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400" b="0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Требования к опыту практической работы устанавливаются квалификационными требованиями к спортивным судьям по соответствующему виду спорта</a:t>
                      </a:r>
                      <a:endParaRPr kumimoji="0" lang="ru-RU" sz="1400" b="0" i="0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63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400" b="1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kumimoji="0" lang="ru-RU" sz="1400" b="1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kumimoji="0" lang="ru-RU" sz="1400" b="0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Организация судейства спортивных соревнований по отдельному виду спорта, спортивной дисциплине, этапа спортивного соревнования, мероприятий по выполнению населением различных возрастных групп нормативов испытаний (тестов) </a:t>
                      </a:r>
                      <a:r>
                        <a:rPr kumimoji="0" lang="ru-RU" sz="1400" b="0" i="1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(спортивный судья; арбитр; рефери)</a:t>
                      </a:r>
                      <a:endParaRPr kumimoji="0" lang="ru-RU" sz="1400" b="0" i="1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4</a:t>
                      </a:r>
                      <a:endParaRPr lang="ru-RU" sz="1400" b="0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all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Среднее профессиональное образование - программы подготовки специалистов среднего звена в области физической культуры и спорта или педагогики по направлению подготовки в области физической культуры и спорта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0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979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091386" cy="887767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</a:rPr>
              <a:t>Перечень профессиональных стандартов и обобщенных трудовых функций, сопряженных  с ФГОС СПО по специальностям УГС 49.00.00. Физическая культура и спорт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16</a:t>
            </a:fld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4846221"/>
              </p:ext>
            </p:extLst>
          </p:nvPr>
        </p:nvGraphicFramePr>
        <p:xfrm>
          <a:off x="71023" y="790113"/>
          <a:ext cx="11967097" cy="5888736"/>
        </p:xfrm>
        <a:graphic>
          <a:graphicData uri="http://schemas.openxmlformats.org/drawingml/2006/table">
            <a:tbl>
              <a:tblPr firstRow="1" firstCol="1" bandRow="1"/>
              <a:tblGrid>
                <a:gridCol w="376773"/>
                <a:gridCol w="1695489"/>
                <a:gridCol w="3866432"/>
                <a:gridCol w="1021398"/>
                <a:gridCol w="2485748"/>
                <a:gridCol w="2521257"/>
              </a:tblGrid>
              <a:tr h="922395">
                <a:tc>
                  <a:txBody>
                    <a:bodyPr/>
                    <a:lstStyle/>
                    <a:p>
                      <a:pPr marL="0" indent="-47625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№ п/п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Наименование профессионального стандарта и вида профессиональной деятельности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Наименование обобщенной трудовой функции (при необходимости -  трудовой функции), возможные наименования должностей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Уровень квалификации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Требование к образованию, необходимому для выполнения выбранных обобщенных трудовых функций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Требования к опыту практической работы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8350">
                <a:tc>
                  <a:txBody>
                    <a:bodyPr/>
                    <a:lstStyle/>
                    <a:p>
                      <a:pPr marL="47625" indent="-476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3.</a:t>
                      </a:r>
                      <a:endParaRPr lang="ru-RU" sz="1400" b="0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Профессиональный стандарт </a:t>
                      </a:r>
                      <a:r>
                        <a:rPr lang="ru-RU" sz="1400" b="0" u="sng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«Спортсмен» 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endParaRPr lang="ru-RU" sz="1400" b="0" kern="1200" cap="all" baseline="0" dirty="0" smtClean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all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Вид профессиональной деятельности: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u="sng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Подготовка и участие в спортивных соревнованиях по определенным видам спорта, спортивным дисциплинам </a:t>
                      </a:r>
                      <a:endParaRPr lang="ru-RU" sz="1400" b="0" u="sng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400" b="1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kumimoji="0" lang="ru-RU" sz="1400" b="0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	Руководство по поручению тренера (тренеров) действиями молодых спортсменов во время проведения практических тренировочных занятий и при выступлении на спортивном соревновании </a:t>
                      </a:r>
                      <a:r>
                        <a:rPr kumimoji="0" lang="ru-RU" sz="1400" b="0" i="1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(помощник тренера)</a:t>
                      </a:r>
                      <a:endParaRPr kumimoji="0" lang="ru-RU" sz="1400" b="0" i="1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kumimoji="0" lang="ru-RU" sz="1400" b="0" i="0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Среднее профессиональное образование – программы подготовки специалистов среднего звена в области физической культуры и спорта</a:t>
                      </a:r>
                      <a:endParaRPr lang="ru-RU" sz="1400" b="0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400" b="0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Участие не менее чем в пяти официальных общероссийских или международных спортивных соревнованиях</a:t>
                      </a:r>
                      <a:endParaRPr kumimoji="0" lang="ru-RU" sz="1400" b="0" i="0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095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091386" cy="887767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</a:rPr>
              <a:t>Перечень профессиональных стандартов и обобщенных трудовых функций, сопряженных  с ФГОС СПО по специальностям УГС 49.00.00. Физическая культура и спорт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17</a:t>
            </a:fld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532754"/>
              </p:ext>
            </p:extLst>
          </p:nvPr>
        </p:nvGraphicFramePr>
        <p:xfrm>
          <a:off x="71023" y="790113"/>
          <a:ext cx="11967097" cy="5590794"/>
        </p:xfrm>
        <a:graphic>
          <a:graphicData uri="http://schemas.openxmlformats.org/drawingml/2006/table">
            <a:tbl>
              <a:tblPr firstRow="1" firstCol="1" bandRow="1"/>
              <a:tblGrid>
                <a:gridCol w="376773"/>
                <a:gridCol w="1695489"/>
                <a:gridCol w="3866432"/>
                <a:gridCol w="1021398"/>
                <a:gridCol w="2485748"/>
                <a:gridCol w="2521257"/>
              </a:tblGrid>
              <a:tr h="922395">
                <a:tc>
                  <a:txBody>
                    <a:bodyPr/>
                    <a:lstStyle/>
                    <a:p>
                      <a:pPr marL="0" indent="-47625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№ п/п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Наименование профессионального стандарта и вида профессиональной деятельности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Наименование обобщенной трудовой функции (при необходимости -  трудовой функции), возможные наименования должностей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Уровень квалификации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Требование к образованию, необходимому для выполнения выбранных обобщенных трудовых функций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Требования к опыту практической работы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8350">
                <a:tc>
                  <a:txBody>
                    <a:bodyPr/>
                    <a:lstStyle/>
                    <a:p>
                      <a:pPr marL="47625" indent="-476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4.</a:t>
                      </a:r>
                      <a:endParaRPr lang="ru-RU" sz="1400" b="0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30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Профессиональный стандарт </a:t>
                      </a:r>
                      <a:r>
                        <a:rPr lang="ru-RU" sz="1300" b="0" u="sng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«Специалист по антидопинговому обеспечению» 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endParaRPr lang="ru-RU" sz="1300" b="0" kern="1200" cap="all" baseline="0" dirty="0" smtClean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all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Вид профессиональной деятельности: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u="sng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Подготовка и проведение профилактической работы, направленной на предотвращение антидопинговых нарушений</a:t>
                      </a:r>
                      <a:endParaRPr lang="ru-RU" sz="1300" b="0" u="sng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1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r>
                        <a:rPr kumimoji="0" lang="ru-RU" sz="1400" b="0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	Подготовка и проведение мероприятий, направленных на противодействие применению допинга в спорте </a:t>
                      </a:r>
                      <a:r>
                        <a:rPr kumimoji="0" lang="ru-RU" sz="1400" b="0" i="1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(Специалист по антидопинговой деятельности)</a:t>
                      </a:r>
                      <a:endParaRPr kumimoji="0" lang="ru-RU" sz="1400" b="0" i="1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kumimoji="0" lang="ru-RU" sz="1400" b="0" i="0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Среднее профессиональное образование </a:t>
                      </a:r>
                      <a:endParaRPr lang="ru-RU" sz="1400" b="0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400" b="0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Не менее одного года в области физической культуры и спорта</a:t>
                      </a:r>
                      <a:endParaRPr kumimoji="0" lang="ru-RU" sz="1400" b="0" i="0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446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091386" cy="887767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</a:rPr>
              <a:t>Перечень профессиональных стандартов и обобщенных трудовых функций, сопряженных  с ФГОС СПО по специальностям УГС 49.00.00. Физическая культура и спорт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18</a:t>
            </a:fld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9263862"/>
              </p:ext>
            </p:extLst>
          </p:nvPr>
        </p:nvGraphicFramePr>
        <p:xfrm>
          <a:off x="224903" y="908646"/>
          <a:ext cx="11967097" cy="5626608"/>
        </p:xfrm>
        <a:graphic>
          <a:graphicData uri="http://schemas.openxmlformats.org/drawingml/2006/table">
            <a:tbl>
              <a:tblPr firstRow="1" firstCol="1" bandRow="1"/>
              <a:tblGrid>
                <a:gridCol w="376773"/>
                <a:gridCol w="1938324"/>
                <a:gridCol w="3709880"/>
                <a:gridCol w="948267"/>
                <a:gridCol w="2573866"/>
                <a:gridCol w="2419987"/>
              </a:tblGrid>
              <a:tr h="1255400">
                <a:tc>
                  <a:txBody>
                    <a:bodyPr/>
                    <a:lstStyle/>
                    <a:p>
                      <a:pPr marL="0" indent="-47625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№ п/п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3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Наименование профессионального стандарта и вида профессиональной деятельности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Наименование обобщенной трудовой функции (при необходимости -  трудовой функции), возможные наименования должностей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Уровень квалификации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Требование к образованию, необходимому для выполнения выбранных обобщенных трудовых функций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Требования к опыту практической работы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3150">
                <a:tc rowSpan="3">
                  <a:txBody>
                    <a:bodyPr/>
                    <a:lstStyle/>
                    <a:p>
                      <a:pPr marL="47625" indent="-476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5.</a:t>
                      </a:r>
                      <a:endParaRPr lang="ru-RU" sz="1300" b="0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30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Профессиональный стандарт «Инструктор-методист»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endParaRPr lang="ru-RU" sz="1300" b="0" kern="1200" cap="all" baseline="0" dirty="0" smtClean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all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Вид профессиональной деятельности: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u="sng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Организационно-методическая деятельность в области физической культуры и спорта</a:t>
                      </a:r>
                      <a:endParaRPr lang="ru-RU" sz="1300" b="0" u="sng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300" b="1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r>
                        <a:rPr kumimoji="0" lang="ru-RU" sz="1300" b="0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	</a:t>
                      </a:r>
                      <a:r>
                        <a:rPr kumimoji="0" lang="ru-RU" sz="1300" b="0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Организация и проведение занятий по физическому воспитанию, оказание практической и методической помощи по вопросам физической подготовки </a:t>
                      </a:r>
                      <a:r>
                        <a:rPr kumimoji="0" lang="ru-RU" sz="1300" b="0" i="1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(инструктор по спорту)</a:t>
                      </a:r>
                      <a:endParaRPr kumimoji="0" lang="ru-RU" sz="1300" b="0" i="1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300" b="0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kumimoji="0" lang="ru-RU" sz="1300" b="0" i="0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Среднее профессиональное образование в области физической культуры и спорта</a:t>
                      </a:r>
                      <a:endParaRPr lang="ru-RU" sz="1300" b="0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kumimoji="0" lang="ru-RU" sz="1300" b="0" i="0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3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300" b="0" i="0" u="none" strike="noStrike" kern="1200" cap="all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В. Физическая подготовка и обучение детей физической культуре в соответствии с программой и методиками физического воспитания </a:t>
                      </a:r>
                      <a:r>
                        <a:rPr kumimoji="0" lang="ru-RU" sz="1300" b="0" i="1" u="none" strike="noStrike" kern="1200" cap="all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(инструктор по физической культуре)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300" b="0" i="0" u="none" strike="noStrike" kern="1200" cap="all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56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</a:rPr>
                        <a:t>С</a:t>
                      </a:r>
                      <a:r>
                        <a:rPr kumimoji="0" lang="ru-RU" sz="1300" b="0" i="0" u="none" strike="noStrike" kern="1200" cap="all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 Проведение физкультурно-оздоровительной и спортивно-массовой работы в физкультурно-спортивной организации и обеспечение безопасности в спортивном сооружении и на его территории </a:t>
                      </a:r>
                      <a:r>
                        <a:rPr kumimoji="0" lang="ru-RU" sz="1300" b="0" i="1" u="none" strike="noStrike" kern="1200" cap="all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(инструктор-методист)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/>
                        </a:rPr>
                        <a:t>5</a:t>
                      </a:r>
                      <a:endParaRPr lang="ru-RU" sz="13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300" b="0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Не менее трех лет в должности (должностях): спортсмен, спортсмен-ведущий, спортсмен-инструктор, инструктор по спорту, инструктор по физической культуре, тренер, тренер-преподаватель, в том числе старший</a:t>
                      </a:r>
                      <a:endParaRPr kumimoji="0" lang="ru-RU" sz="1300" b="0" i="0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275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68676"/>
            <a:ext cx="12091386" cy="887767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</a:rPr>
              <a:t>Перечень профессиональных стандартов и обобщенных трудовых функций, сопряженных  с ФГОС СПО по специальностям УГС 49.00.00. Физическая культура и спорт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19</a:t>
            </a:fld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178276"/>
              </p:ext>
            </p:extLst>
          </p:nvPr>
        </p:nvGraphicFramePr>
        <p:xfrm>
          <a:off x="124288" y="535784"/>
          <a:ext cx="12147612" cy="6384013"/>
        </p:xfrm>
        <a:graphic>
          <a:graphicData uri="http://schemas.openxmlformats.org/drawingml/2006/table">
            <a:tbl>
              <a:tblPr firstRow="1" firstCol="1" bandRow="1"/>
              <a:tblGrid>
                <a:gridCol w="382456"/>
                <a:gridCol w="1934615"/>
                <a:gridCol w="3480047"/>
                <a:gridCol w="896644"/>
                <a:gridCol w="2747371"/>
                <a:gridCol w="2706479"/>
              </a:tblGrid>
              <a:tr h="1255400">
                <a:tc>
                  <a:txBody>
                    <a:bodyPr/>
                    <a:lstStyle/>
                    <a:p>
                      <a:pPr marL="0" indent="-47625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№ п/п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3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Наименование профессионального стандарта и вида профессиональной деятельности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Наименование обобщенной трудовой функции (при необходимости -  трудовой функции), возможные наименования должностей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Уровень квалификации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Требование к образованию, необходимому для выполнения выбранных обобщенных трудовых функций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Требования к опыту практической работы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3150">
                <a:tc rowSpan="4">
                  <a:txBody>
                    <a:bodyPr/>
                    <a:lstStyle/>
                    <a:p>
                      <a:pPr marL="47625" indent="-476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6.</a:t>
                      </a:r>
                      <a:endParaRPr lang="ru-RU" sz="1300" b="0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10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Профессиональный стандарт «Тренер по адаптивной физической культуре и адаптивному спорту»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endParaRPr lang="ru-RU" sz="1100" b="0" kern="1200" cap="all" baseline="0" dirty="0" smtClean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all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Вид профессиональной деятельности: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u="sng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Проведение тренировочных мероприятий и руководство соревновательной деятельностью лиц, имеющих отклонения в физическом и умственном развитии (в том числе инвалидов)</a:t>
                      </a:r>
                      <a:endParaRPr lang="ru-RU" sz="1100" b="0" u="sng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100" b="1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А. </a:t>
                      </a:r>
                      <a:r>
                        <a:rPr kumimoji="0" lang="ru-RU" sz="1100" b="0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Руководство общей физической и специальной подготовкой занимающихся в процессе реабилитационных мероприятий (</a:t>
                      </a:r>
                      <a:r>
                        <a:rPr kumimoji="0" lang="ru-RU" sz="1100" b="0" i="1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тренер по адаптивной физической культуре и адаптивному спорту по общей физической подготовке; тренер по адаптивной физической культуре и адаптивному спорту по функциональной подготовке; тренер по адаптивной физической культуре и адаптивному спорту по направлению подготовки</a:t>
                      </a:r>
                      <a:r>
                        <a:rPr kumimoji="0" lang="ru-RU" sz="1100" b="1" i="1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)</a:t>
                      </a:r>
                      <a:endParaRPr kumimoji="0" lang="ru-RU" sz="1100" b="0" i="1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100" b="0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kumimoji="0" lang="ru-RU" sz="1100" b="0" i="0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Среднее профессиональное образование - программы подготовки специалистов среднего звена в области адаптивной физической культуры или адаптивного спорта</a:t>
                      </a:r>
                      <a:endParaRPr lang="ru-RU" sz="1100" b="0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kumimoji="0" lang="ru-RU" sz="1100" b="0" i="0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3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100" b="1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В.</a:t>
                      </a:r>
                      <a:r>
                        <a:rPr kumimoji="0" lang="ru-RU" sz="1100" b="0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Организация тренировочного процесса занимающихся в группах начальной подготовки по виду адаптивного спорта (группе спортивных дисциплин) </a:t>
                      </a:r>
                      <a:r>
                        <a:rPr kumimoji="0" lang="ru-RU" sz="1100" b="0" i="1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(тренер по адаптивному спорту)</a:t>
                      </a:r>
                      <a:endParaRPr kumimoji="0" lang="ru-RU" sz="1100" b="0" i="1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100" b="0" i="0" u="none" strike="noStrike" kern="1200" cap="all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8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kumimoji="0" lang="ru-RU" sz="1300" b="0" i="1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100" b="0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Не менее года в области реализации программ спортивной подготовки или дополнительных предпрофессиональных программ в области физической культуры и спорта или выполнение нормативов на звание мастер спорта России либо наличие квалификационной категории</a:t>
                      </a:r>
                      <a:endParaRPr kumimoji="0" lang="ru-RU" sz="1100" b="0" i="0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13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/>
                        </a:rPr>
                        <a:t>С. </a:t>
                      </a:r>
                      <a:r>
                        <a:rPr kumimoji="0" lang="ru-RU" sz="1100" b="0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Управление тренировочным процессом занимающихся в группах тренировочного этапа (этапа спортивной специализации) по виду адаптивного спорта (группе спортивных дисциплин) (тренер по виду адаптивного спорта (группе спортивных дисциплин) </a:t>
                      </a:r>
                      <a:r>
                        <a:rPr kumimoji="0" lang="ru-RU" sz="1100" b="0" i="1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(тренер по виду адаптивного спорта (группе спортивных дисциплин)</a:t>
                      </a:r>
                      <a:endParaRPr kumimoji="0" lang="ru-RU" sz="1100" b="0" i="1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</a:rPr>
                        <a:t>6</a:t>
                      </a: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229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29284" y="353568"/>
            <a:ext cx="10018776" cy="99364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Значимость Актуализации и разработки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 ФГОС СПО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13760" y="3502152"/>
            <a:ext cx="5352288" cy="1423416"/>
          </a:xfrm>
          <a:prstGeom prst="roundRect">
            <a:avLst/>
          </a:prstGeom>
          <a:solidFill>
            <a:schemeClr val="bg1"/>
          </a:solidFill>
          <a:ln w="47625" cmpd="sng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Профессиональное образование – открытая система, реагирующая на внешние вызовы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8912" y="1618488"/>
            <a:ext cx="4974336" cy="1536192"/>
          </a:xfrm>
          <a:prstGeom prst="roundRect">
            <a:avLst/>
          </a:prstGeom>
          <a:solidFill>
            <a:schemeClr val="bg1"/>
          </a:solidFill>
          <a:ln w="47625" cmpd="sng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Общесистемные требования (законодательная база профессионального образования)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790944" y="1618488"/>
            <a:ext cx="4852416" cy="1536192"/>
          </a:xfrm>
          <a:prstGeom prst="roundRect">
            <a:avLst/>
          </a:prstGeom>
          <a:solidFill>
            <a:schemeClr val="bg1"/>
          </a:solidFill>
          <a:ln w="47625" cmpd="sng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Отраслевые требования (законодательная база физической культуры и спорта)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803904" y="5541264"/>
            <a:ext cx="4669536" cy="914400"/>
          </a:xfrm>
          <a:prstGeom prst="roundRect">
            <a:avLst/>
          </a:prstGeom>
          <a:solidFill>
            <a:schemeClr val="bg1"/>
          </a:solidFill>
          <a:ln w="47625" cmpd="sng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Актуализация и разработка ФГОС СПО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230624" y="3154680"/>
            <a:ext cx="0" cy="347472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845552" y="3154680"/>
            <a:ext cx="0" cy="347472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138672" y="4925568"/>
            <a:ext cx="18288" cy="615696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73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68676"/>
            <a:ext cx="12091386" cy="887767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</a:rPr>
              <a:t>Перечень профессиональных стандартов и обобщенных трудовых функций, сопряженных  с ФГОС СПО по специальностям УГС 49.00.00. Физическая культура и спорт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20</a:t>
            </a:fld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029860"/>
              </p:ext>
            </p:extLst>
          </p:nvPr>
        </p:nvGraphicFramePr>
        <p:xfrm>
          <a:off x="124288" y="535784"/>
          <a:ext cx="11984586" cy="5877687"/>
        </p:xfrm>
        <a:graphic>
          <a:graphicData uri="http://schemas.openxmlformats.org/drawingml/2006/table">
            <a:tbl>
              <a:tblPr firstRow="1" firstCol="1" bandRow="1"/>
              <a:tblGrid>
                <a:gridCol w="377323"/>
                <a:gridCol w="1908652"/>
                <a:gridCol w="4361924"/>
                <a:gridCol w="984140"/>
                <a:gridCol w="2302402"/>
                <a:gridCol w="2050145"/>
              </a:tblGrid>
              <a:tr h="1108289">
                <a:tc>
                  <a:txBody>
                    <a:bodyPr/>
                    <a:lstStyle/>
                    <a:p>
                      <a:pPr marL="0" indent="-47625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№ п/п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5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Наименование профессионального стандарта и вида профессиональной деятельности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Наименование обобщенной трудовой функции (при необходимости -  трудовой функции), возможные наименования должностей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Уровень квалификации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Требование к образованию, необходимому для выполнения выбранных обобщенных трудовых функций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Требования к опыту практической работы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3150">
                <a:tc rowSpan="3">
                  <a:txBody>
                    <a:bodyPr/>
                    <a:lstStyle/>
                    <a:p>
                      <a:pPr marL="47625" indent="-476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5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7.</a:t>
                      </a:r>
                      <a:endParaRPr lang="ru-RU" sz="1250" b="0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5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Профессиональный стандарт «Инструктор-методист по адаптивной физической культуре и адаптивному спорту»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endParaRPr lang="ru-RU" sz="1250" b="0" kern="1200" cap="all" baseline="0" dirty="0" smtClean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50" b="0" i="0" u="none" strike="noStrike" kern="1200" cap="all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Вид профессиональной деятельности: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50" b="0" u="sng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Организационно-методическая деятельность в области адаптивной физической культуры и адаптивного спорта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50" b="1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А. </a:t>
                      </a:r>
                      <a:r>
                        <a:rPr kumimoji="0" lang="ru-RU" sz="1250" b="0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Организация групповых и индивидуальных занятий по адаптивной физической культуре с инвалидами и лицами с ограниченными возможностями здоровья </a:t>
                      </a:r>
                      <a:r>
                        <a:rPr kumimoji="0" lang="ru-RU" sz="1250" b="0" i="1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(инструктор-методист по адаптивной физической культуре и адаптивному спорту)</a:t>
                      </a:r>
                      <a:endParaRPr kumimoji="0" lang="ru-RU" sz="1250" b="0" i="1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50" b="0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kumimoji="0" lang="ru-RU" sz="1250" b="0" i="0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5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Среднее профессиональное образование - программы подготовки специалистов среднего звена в области адаптивной физической культуры или адаптивного спорта</a:t>
                      </a:r>
                      <a:endParaRPr lang="ru-RU" sz="1250" b="0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kumimoji="0" lang="ru-RU" sz="1250" b="0" i="0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3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50" b="1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В. </a:t>
                      </a:r>
                      <a:r>
                        <a:rPr kumimoji="0" lang="ru-RU" sz="1250" b="0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Организационно-методическое обеспечение реабилитационной (восстановительной) деятельности с применением средств физической культуры, спортивной подготовки инвалидов, лиц с ограниченными возможностями здоровья </a:t>
                      </a:r>
                      <a:r>
                        <a:rPr kumimoji="0" lang="ru-RU" sz="1250" b="0" i="1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(инструктор-методист по виду спорта (спортивной дисциплине) адаптивного спорта; старший инструктор-методист по адаптивной физической культуре; старший инструктор-методист по виду (спортивной дисциплине) адаптивного спорта)</a:t>
                      </a:r>
                      <a:endParaRPr kumimoji="0" lang="ru-RU" sz="1250" b="0" i="1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effectLst/>
                          <a:latin typeface="Times New Roman"/>
                        </a:rPr>
                        <a:t>6</a:t>
                      </a:r>
                      <a:endParaRPr lang="ru-RU" sz="125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81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kumimoji="0" lang="ru-RU" sz="1300" b="0" i="1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50" b="0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Не менее двух лет в области физической культуры и спорта</a:t>
                      </a:r>
                      <a:endParaRPr kumimoji="0" lang="ru-RU" sz="1250" b="0" i="0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15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091386" cy="887767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</a:rPr>
              <a:t>Перечень профессиональных стандартов и обобщенных трудовых функций, сопряженных  с ФГОС СПО по специальностям УГС 49.00.00. Физическая культура и спорт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21</a:t>
            </a:fld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2868654"/>
              </p:ext>
            </p:extLst>
          </p:nvPr>
        </p:nvGraphicFramePr>
        <p:xfrm>
          <a:off x="71023" y="790113"/>
          <a:ext cx="11967097" cy="5818632"/>
        </p:xfrm>
        <a:graphic>
          <a:graphicData uri="http://schemas.openxmlformats.org/drawingml/2006/table">
            <a:tbl>
              <a:tblPr firstRow="1" firstCol="1" bandRow="1"/>
              <a:tblGrid>
                <a:gridCol w="376773"/>
                <a:gridCol w="1816010"/>
                <a:gridCol w="3745911"/>
                <a:gridCol w="1021398"/>
                <a:gridCol w="2485748"/>
                <a:gridCol w="2521257"/>
              </a:tblGrid>
              <a:tr h="922395">
                <a:tc>
                  <a:txBody>
                    <a:bodyPr/>
                    <a:lstStyle/>
                    <a:p>
                      <a:pPr marL="0" indent="-47625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№ п/п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Наименование профессионального стандарта и вида профессиональной деятельности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Наименование обобщенной трудовой функции (при необходимости -  трудовой функции), возможные наименования должностей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Уровень квалификации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Требование к образованию, необходимому для выполнения выбранных обобщенных трудовых функций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Требования к опыту практической работы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8350">
                <a:tc>
                  <a:txBody>
                    <a:bodyPr/>
                    <a:lstStyle/>
                    <a:p>
                      <a:pPr marL="47625" indent="-476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8.</a:t>
                      </a:r>
                      <a:endParaRPr lang="ru-RU" sz="1400" b="0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30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Профессиональный стандарт </a:t>
                      </a:r>
                      <a:r>
                        <a:rPr lang="ru-RU" sz="1300" b="0" u="sng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«Педагог дополнительного образования детей и взрослых » 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endParaRPr lang="ru-RU" sz="1300" b="0" kern="1200" cap="all" baseline="0" dirty="0" smtClean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all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Вид профессиональной деятельности: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u="sng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Педагогическая деятельность в дополнительном образовании детей и взрослых </a:t>
                      </a:r>
                      <a:endParaRPr lang="ru-RU" sz="1300" b="0" u="sng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1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r>
                        <a:rPr kumimoji="0" lang="ru-RU" sz="1400" b="0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	Преподавание по дополнительным общеобразовательным программам </a:t>
                      </a:r>
                      <a:r>
                        <a:rPr kumimoji="0" lang="ru-RU" sz="1400" b="0" i="1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(Педагог дополнительного образования; Старший педагог дополнительного образования; Тренер-преподаватель; Старший тренер-преподаватель; </a:t>
                      </a:r>
                      <a:r>
                        <a:rPr kumimoji="0" lang="ru-RU" sz="1400" b="0" i="1" u="none" strike="noStrike" kern="1200" cap="all" spc="0" normalizeH="0" baseline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ПРеподаватель</a:t>
                      </a:r>
                      <a:r>
                        <a:rPr kumimoji="0" lang="ru-RU" sz="1400" b="0" i="1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ru-RU" sz="1400" b="0" i="1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kumimoji="0" lang="ru-RU" sz="1400" b="0" i="0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Среднее профессиональное образование – программы подготовки специалистов среднего звена или высшее образование – </a:t>
                      </a:r>
                      <a:r>
                        <a:rPr lang="ru-RU" sz="1300" b="0" kern="1200" cap="all" baseline="0" dirty="0" err="1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бакалавриат</a:t>
                      </a:r>
                      <a:r>
                        <a:rPr lang="ru-RU" sz="130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, направленность (профиль) которого, как правило, соответствует направленности дополнительной общеобразовательной программы, осваиваемой учащимися, или преподаваемому учебному курсу, дисциплине (модулю)</a:t>
                      </a:r>
                      <a:endParaRPr lang="ru-RU" sz="1300" b="0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400" b="0" i="0" u="none" strike="noStrike" kern="1200" cap="all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Для старшего педагога дополнительного образования и старшего тренера-преподавателя стаж работы по специальности не менее двух лет</a:t>
                      </a:r>
                      <a:endParaRPr kumimoji="0" lang="ru-RU" sz="1400" b="0" i="0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095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091386" cy="887767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</a:rPr>
              <a:t>Перечень профессиональных стандартов и обобщенных трудовых функций, сопряженных  с ФГОС СПО по специальностям УГС 49.00.00. Физическая культура и спорт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22</a:t>
            </a:fld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2910393"/>
              </p:ext>
            </p:extLst>
          </p:nvPr>
        </p:nvGraphicFramePr>
        <p:xfrm>
          <a:off x="71023" y="790113"/>
          <a:ext cx="11967097" cy="6179947"/>
        </p:xfrm>
        <a:graphic>
          <a:graphicData uri="http://schemas.openxmlformats.org/drawingml/2006/table">
            <a:tbl>
              <a:tblPr firstRow="1" firstCol="1" bandRow="1"/>
              <a:tblGrid>
                <a:gridCol w="376773"/>
                <a:gridCol w="2757222"/>
                <a:gridCol w="3500582"/>
                <a:gridCol w="1099127"/>
                <a:gridCol w="2595418"/>
                <a:gridCol w="1637975"/>
              </a:tblGrid>
              <a:tr h="922395">
                <a:tc>
                  <a:txBody>
                    <a:bodyPr/>
                    <a:lstStyle/>
                    <a:p>
                      <a:pPr marL="0" indent="-47625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№ п/п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Наименование профессионального стандарта и вида профессиональной деятельности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Наименование обобщенной трудовой функции (при необходимости -  трудовой функции), возможные наименования должностей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Уровень квалификации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Требование к образованию, необходимому для выполнения выбранных обобщенных трудовых функций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Требования к опыту практической работы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5357">
                <a:tc rowSpan="2">
                  <a:txBody>
                    <a:bodyPr/>
                    <a:lstStyle/>
                    <a:p>
                      <a:pPr marL="47625" indent="-476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9.</a:t>
                      </a:r>
                      <a:endParaRPr lang="ru-RU" sz="1400" b="0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Профессиональный стандарт «Педагог (педагогическая деятельность в сфере дошкольного, начального общего, основного общего, среднего общего образования) (воспитатель, учитель)»</a:t>
                      </a:r>
                      <a:endParaRPr lang="ru-RU" sz="1400" b="0" kern="1200" cap="all" baseline="0" dirty="0" smtClean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all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Вид профессиональной деятельности: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u="sng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Д</a:t>
                      </a:r>
                      <a:r>
                        <a:rPr lang="ru-RU" sz="1400" b="0" u="none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ошкольное образование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u="none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Начальное общее образование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u="none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Основное общее образование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u="none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Среднее общее образование</a:t>
                      </a:r>
                      <a:endParaRPr lang="ru-RU" sz="1400" b="0" u="none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А. </a:t>
                      </a:r>
                      <a:r>
                        <a:rPr lang="ru-RU" sz="1400" b="0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Педагогическая деятельность по проектированию и реализации образовательного процесса в образовательных организациях дошкольного, начального общего, основного общего, среднего общего образования (учитель, воспитатель)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</a:rPr>
                        <a:t>6</a:t>
                      </a:r>
                      <a:endParaRPr lang="ru-RU" sz="14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Учитель: высшее образование или среднее профессиональное образование в рамках укрупненных групп направлений подготовки высшего образования и специальностей среднего профессионального образования "Образование и педагогические науки" или в области, соответствующей преподаваемому предмету</a:t>
                      </a:r>
                      <a:endParaRPr lang="ru-RU" sz="1400" b="0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kumimoji="0" lang="ru-RU" sz="1400" b="0" i="0" u="none" strike="noStrike" kern="1200" cap="all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8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В.</a:t>
                      </a:r>
                      <a:r>
                        <a:rPr lang="ru-RU" sz="1400" b="0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 Педагогическая деятельность по проектированию и реализации основных образовательных программ (учитель, воспитатель)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0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</a:rPr>
                        <a:t>5-6</a:t>
                      </a:r>
                      <a:endParaRPr lang="ru-RU" sz="14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513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533" y="253896"/>
            <a:ext cx="12073467" cy="583592"/>
          </a:xfrm>
        </p:spPr>
        <p:txBody>
          <a:bodyPr>
            <a:noAutofit/>
          </a:bodyPr>
          <a:lstStyle/>
          <a:p>
            <a:pPr marL="77470" lvl="0" algn="ctr">
              <a:lnSpc>
                <a:spcPct val="115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rgbClr val="002060"/>
                </a:solidFill>
              </a:rPr>
              <a:t>Проект Изменений в приказ </a:t>
            </a:r>
            <a:r>
              <a:rPr lang="ru-RU" sz="2400" b="1" dirty="0" err="1">
                <a:solidFill>
                  <a:srgbClr val="002060"/>
                </a:solidFill>
              </a:rPr>
              <a:t>Минобрнауки</a:t>
            </a:r>
            <a:r>
              <a:rPr lang="ru-RU" sz="2400" b="1" dirty="0">
                <a:solidFill>
                  <a:srgbClr val="002060"/>
                </a:solidFill>
              </a:rPr>
              <a:t> России от 29.10.2013 № 1199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 smtClean="0"/>
              <a:t>  </a:t>
            </a:r>
            <a:endParaRPr lang="ru-RU" sz="24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7755302"/>
              </p:ext>
            </p:extLst>
          </p:nvPr>
        </p:nvGraphicFramePr>
        <p:xfrm>
          <a:off x="417250" y="828941"/>
          <a:ext cx="11068299" cy="4419328"/>
        </p:xfrm>
        <a:graphic>
          <a:graphicData uri="http://schemas.openxmlformats.org/drawingml/2006/table">
            <a:tbl>
              <a:tblPr firstRow="1" firstCol="1" bandRow="1"/>
              <a:tblGrid>
                <a:gridCol w="1251752"/>
                <a:gridCol w="1384916"/>
                <a:gridCol w="2299317"/>
                <a:gridCol w="2396971"/>
                <a:gridCol w="1065320"/>
                <a:gridCol w="2670023"/>
              </a:tblGrid>
              <a:tr h="13283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49.00.00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Физическая культура и спорт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74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Приказ </a:t>
                      </a:r>
                      <a:r>
                        <a:rPr lang="ru-RU" sz="1600" b="1" kern="1200" cap="all" baseline="0" dirty="0" err="1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Минобрнауки</a:t>
                      </a:r>
                      <a:r>
                        <a:rPr lang="ru-RU" sz="16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 России от </a:t>
                      </a:r>
                      <a:r>
                        <a:rPr lang="ru-RU" sz="1600" b="1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29.10.2013</a:t>
                      </a:r>
                    </a:p>
                    <a:p>
                      <a:pPr marL="774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 </a:t>
                      </a:r>
                      <a:r>
                        <a:rPr lang="ru-RU" sz="16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№ 1199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74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Приказ </a:t>
                      </a:r>
                      <a:r>
                        <a:rPr lang="ru-RU" sz="1600" b="1" kern="1200" cap="all" baseline="0" dirty="0" err="1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Минобрнауки</a:t>
                      </a:r>
                      <a:r>
                        <a:rPr lang="ru-RU" sz="16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 России от 29.10.2013 № 1199</a:t>
                      </a:r>
                    </a:p>
                    <a:p>
                      <a:pPr marL="774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(ред. от 25.11.2016)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774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Проект изменений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32101">
                <a:tc rowSpan="2">
                  <a:txBody>
                    <a:bodyPr/>
                    <a:lstStyle/>
                    <a:p>
                      <a:pPr marL="17780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i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49.02.01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R="1028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i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Физическая культура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74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i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Педагог по физической культуре и спорту</a:t>
                      </a:r>
                      <a:r>
                        <a:rPr lang="ru-RU" sz="1600" i="1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/</a:t>
                      </a:r>
                    </a:p>
                    <a:p>
                      <a:pPr marL="774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i="1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Учитель </a:t>
                      </a:r>
                      <a:r>
                        <a:rPr lang="ru-RU" sz="1600" i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физической культуры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74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i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Педагог по физической культуре и </a:t>
                      </a:r>
                      <a:r>
                        <a:rPr lang="ru-RU" sz="1600" i="1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спорту/</a:t>
                      </a:r>
                      <a:endParaRPr lang="ru-RU" sz="1600" i="1" kern="1200" cap="all" baseline="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  <a:p>
                      <a:pPr marL="774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i="1" kern="1200" cap="all" baseline="0" dirty="0">
                          <a:solidFill>
                            <a:srgbClr val="FF0000"/>
                          </a:solidFill>
                          <a:latin typeface="+mj-lt"/>
                          <a:ea typeface="+mj-ea"/>
                          <a:cs typeface="+mj-cs"/>
                        </a:rPr>
                        <a:t>Тренер</a:t>
                      </a:r>
                      <a:r>
                        <a:rPr lang="ru-RU" sz="1600" i="1" kern="1200" cap="all" baseline="0" dirty="0" smtClean="0">
                          <a:solidFill>
                            <a:srgbClr val="FF0000"/>
                          </a:solidFill>
                          <a:latin typeface="+mj-lt"/>
                          <a:ea typeface="+mj-ea"/>
                          <a:cs typeface="+mj-cs"/>
                        </a:rPr>
                        <a:t>/</a:t>
                      </a:r>
                    </a:p>
                    <a:p>
                      <a:pPr marL="774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i="1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Учитель </a:t>
                      </a:r>
                      <a:r>
                        <a:rPr lang="ru-RU" sz="1600" i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физической культуры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74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i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49.02.01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747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01913" algn="l"/>
                        </a:tabLst>
                      </a:pPr>
                      <a:r>
                        <a:rPr lang="ru-RU" sz="1600" i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Педагог по физической культуре и спорту</a:t>
                      </a:r>
                      <a:r>
                        <a:rPr lang="ru-RU" sz="1600" i="1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/</a:t>
                      </a:r>
                    </a:p>
                    <a:p>
                      <a:pPr marL="7747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01913" algn="l"/>
                        </a:tabLst>
                      </a:pPr>
                      <a:r>
                        <a:rPr lang="ru-RU" sz="1600" i="1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Учитель </a:t>
                      </a:r>
                      <a:r>
                        <a:rPr lang="ru-RU" sz="1600" i="1" kern="1200" cap="all" baseline="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физической культуры</a:t>
                      </a:r>
                      <a:r>
                        <a:rPr lang="ru-RU" sz="1600" i="1" kern="1200" cap="all" baseline="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/</a:t>
                      </a:r>
                    </a:p>
                    <a:p>
                      <a:pPr marL="7747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601913" algn="l"/>
                        </a:tabLst>
                      </a:pPr>
                      <a:r>
                        <a:rPr lang="ru-RU" sz="1600" i="1" kern="1200" cap="all" baseline="0" dirty="0" smtClean="0">
                          <a:solidFill>
                            <a:srgbClr val="FF0000"/>
                          </a:solidFill>
                          <a:latin typeface="+mj-lt"/>
                          <a:ea typeface="+mj-ea"/>
                          <a:cs typeface="+mj-cs"/>
                        </a:rPr>
                        <a:t>инструктор </a:t>
                      </a:r>
                      <a:r>
                        <a:rPr lang="ru-RU" sz="1600" i="1" kern="1200" cap="all" baseline="0" dirty="0">
                          <a:solidFill>
                            <a:srgbClr val="FF0000"/>
                          </a:solidFill>
                          <a:latin typeface="+mj-lt"/>
                          <a:ea typeface="+mj-ea"/>
                          <a:cs typeface="+mj-cs"/>
                        </a:rPr>
                        <a:t>по спорту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1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74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i="1" kern="1200" cap="all" baseline="0" dirty="0">
                          <a:solidFill>
                            <a:srgbClr val="FF0000"/>
                          </a:solidFill>
                          <a:latin typeface="+mj-lt"/>
                          <a:ea typeface="+mj-ea"/>
                          <a:cs typeface="+mj-cs"/>
                        </a:rPr>
                        <a:t>49.02.03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74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i="1" kern="1200" cap="all" baseline="0" dirty="0">
                          <a:solidFill>
                            <a:srgbClr val="FF0000"/>
                          </a:solidFill>
                          <a:latin typeface="+mj-lt"/>
                          <a:ea typeface="+mj-ea"/>
                          <a:cs typeface="+mj-cs"/>
                        </a:rPr>
                        <a:t>Тренер по виду спорта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75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150" y="147280"/>
            <a:ext cx="11097087" cy="1024572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rgbClr val="002060"/>
                </a:solidFill>
              </a:rPr>
              <a:t>Профессиональные стандарты, </a:t>
            </a:r>
            <a:r>
              <a:rPr lang="ru-RU" sz="1800" b="1" dirty="0" smtClean="0">
                <a:solidFill>
                  <a:srgbClr val="002060"/>
                </a:solidFill>
              </a:rPr>
              <a:t>соответствующие </a:t>
            </a:r>
            <a:r>
              <a:rPr lang="ru-RU" sz="1800" b="1" dirty="0">
                <a:solidFill>
                  <a:srgbClr val="002060"/>
                </a:solidFill>
              </a:rPr>
              <a:t>профессиональной деятельности выпускников </a:t>
            </a:r>
            <a:r>
              <a:rPr lang="ru-RU" sz="1800" b="1" dirty="0" smtClean="0">
                <a:solidFill>
                  <a:srgbClr val="002060"/>
                </a:solidFill>
              </a:rPr>
              <a:t>образовательных  программ </a:t>
            </a:r>
            <a:r>
              <a:rPr lang="ru-RU" sz="1800" b="1" dirty="0">
                <a:solidFill>
                  <a:srgbClr val="002060"/>
                </a:solidFill>
              </a:rPr>
              <a:t>среднего профессионального образования по </a:t>
            </a:r>
            <a:r>
              <a:rPr lang="ru-RU" sz="1800" b="1" dirty="0" smtClean="0">
                <a:solidFill>
                  <a:srgbClr val="002060"/>
                </a:solidFill>
              </a:rPr>
              <a:t>специальностям </a:t>
            </a:r>
            <a:endParaRPr lang="ru-RU" sz="1800" b="1" dirty="0">
              <a:solidFill>
                <a:srgbClr val="00206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1302716"/>
              </p:ext>
            </p:extLst>
          </p:nvPr>
        </p:nvGraphicFramePr>
        <p:xfrm>
          <a:off x="425450" y="1243013"/>
          <a:ext cx="11541126" cy="539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20422"/>
                <a:gridCol w="4208015"/>
                <a:gridCol w="3612689"/>
              </a:tblGrid>
              <a:tr h="61242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ФГОС СПО 49.02.01</a:t>
                      </a:r>
                    </a:p>
                    <a:p>
                      <a:pPr algn="ctr"/>
                      <a:r>
                        <a:rPr lang="ru-RU" b="1" dirty="0" smtClean="0"/>
                        <a:t> Физическая культура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ФГОС СПО 49.02.02 </a:t>
                      </a:r>
                    </a:p>
                    <a:p>
                      <a:pPr algn="ctr"/>
                      <a:r>
                        <a:rPr lang="ru-RU" b="1" dirty="0" smtClean="0"/>
                        <a:t>Адаптивная физическая культура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ФГОС СПО 49.02.03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Спорт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- Педагог (педагогическая деятельность в сфере дошкольного, начального общего, основного общего, среднего общего образования) (воспитатель, учитель)»,</a:t>
                      </a:r>
                    </a:p>
                    <a:p>
                      <a:r>
                        <a:rPr lang="ru-RU" dirty="0" smtClean="0"/>
                        <a:t>- «Педагог дополнительного образования детей и взрослых»,</a:t>
                      </a:r>
                    </a:p>
                    <a:p>
                      <a:r>
                        <a:rPr lang="ru-RU" dirty="0" smtClean="0"/>
                        <a:t>- «Инструктор-методист» ,</a:t>
                      </a:r>
                    </a:p>
                    <a:p>
                      <a:r>
                        <a:rPr lang="ru-RU" dirty="0" smtClean="0"/>
                        <a:t>- «Спортивный судья»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 «Тренер по адаптивной физической культуре и адаптивному спорту»,</a:t>
                      </a:r>
                    </a:p>
                    <a:p>
                      <a:r>
                        <a:rPr lang="ru-RU" dirty="0" smtClean="0"/>
                        <a:t>-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«Инструктор-методист по адаптивной физической культуре и адаптивному спорту»,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 «Спортивный судья»,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«Специалист по антидопинговому обеспечению»,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 «Педагог (педагогическая деятельность в сфере дошкольного, начального общего, основного общего, среднего общего образования) (воспитатель, учитель)»,</a:t>
                      </a:r>
                    </a:p>
                    <a:p>
                      <a:r>
                        <a:rPr lang="ru-RU" dirty="0" smtClean="0"/>
                        <a:t>- «Педагог дополнительного образования детей и взрослых»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«Тренер», </a:t>
                      </a:r>
                    </a:p>
                    <a:p>
                      <a:pPr lvl="0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«Педагог дополнительного образования детей и взрослых», - «Спортсмен», </a:t>
                      </a:r>
                    </a:p>
                    <a:p>
                      <a:pPr lvl="0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«Спортивный судья», </a:t>
                      </a:r>
                    </a:p>
                    <a:p>
                      <a:pPr lvl="0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«Специалист по антидопинговому обеспечению»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35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182791"/>
            <a:ext cx="11407806" cy="1211003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800" b="1" dirty="0" smtClean="0">
                <a:solidFill>
                  <a:srgbClr val="002060"/>
                </a:solidFill>
              </a:rPr>
              <a:t>ФАКТОРЫ, влияющие на Определение требований 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 к результатам освоения образовательной программы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 в ФГОС СПО по специальности «спорт»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87867" y="1473201"/>
            <a:ext cx="11904133" cy="4758266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2600" dirty="0" smtClean="0"/>
              <a:t>1. </a:t>
            </a:r>
            <a:r>
              <a:rPr lang="ru-RU" sz="2600" dirty="0"/>
              <a:t>Перечень </a:t>
            </a:r>
            <a:r>
              <a:rPr lang="ru-RU" sz="2600" dirty="0"/>
              <a:t>поручений по итогам заседания Совета по развитию физической культуры и спорта.</a:t>
            </a:r>
            <a:endParaRPr lang="ru-RU" sz="2600" dirty="0"/>
          </a:p>
          <a:p>
            <a:pPr marL="0" indent="0" algn="just">
              <a:buNone/>
            </a:pPr>
            <a:r>
              <a:rPr lang="ru-RU" sz="2600" dirty="0" smtClean="0"/>
              <a:t>2. Специфика </a:t>
            </a:r>
            <a:r>
              <a:rPr lang="ru-RU" sz="2600" dirty="0"/>
              <a:t>уровня получаемого образования, форма государственной итоговой аттестации выпускников профессиональных образовательных организаций, реализующих программы подготовки специалистов среднего </a:t>
            </a:r>
            <a:r>
              <a:rPr lang="ru-RU" sz="2600" dirty="0" smtClean="0"/>
              <a:t>звена.</a:t>
            </a:r>
          </a:p>
          <a:p>
            <a:pPr marL="0" indent="0" algn="just">
              <a:buNone/>
            </a:pPr>
            <a:r>
              <a:rPr lang="ru-RU" sz="2600" dirty="0"/>
              <a:t>2. </a:t>
            </a:r>
            <a:r>
              <a:rPr lang="ru-RU" sz="2600" dirty="0"/>
              <a:t>Значимость методической деятельности для специалистов в области физической культуры и спорта.</a:t>
            </a:r>
            <a:endParaRPr lang="ru-RU" sz="2600" dirty="0" smtClean="0"/>
          </a:p>
          <a:p>
            <a:pPr marL="0" indent="0" algn="just">
              <a:buNone/>
            </a:pPr>
            <a:r>
              <a:rPr lang="ru-RU" sz="2600" dirty="0"/>
              <a:t>3. Возрастание роли исследовательской деятельности студентов - устойчивая тенденция развития профессионального образования</a:t>
            </a:r>
            <a:r>
              <a:rPr lang="ru-RU" sz="2600" dirty="0" smtClean="0"/>
              <a:t>.</a:t>
            </a:r>
          </a:p>
          <a:p>
            <a:pPr marL="0" indent="0" algn="just">
              <a:buNone/>
            </a:pPr>
            <a:r>
              <a:rPr lang="ru-RU" sz="2600" dirty="0" smtClean="0"/>
              <a:t>4. Требования </a:t>
            </a:r>
            <a:r>
              <a:rPr lang="ru-RU" sz="2600" dirty="0"/>
              <a:t>к общей </a:t>
            </a:r>
            <a:r>
              <a:rPr lang="ru-RU" sz="2600" dirty="0"/>
              <a:t>двигательной культуре </a:t>
            </a:r>
            <a:r>
              <a:rPr lang="ru-RU" sz="2600" dirty="0" smtClean="0"/>
              <a:t>специалистов </a:t>
            </a:r>
            <a:r>
              <a:rPr lang="ru-RU" sz="2600" dirty="0"/>
              <a:t>в области физической культуры и </a:t>
            </a:r>
            <a:r>
              <a:rPr lang="ru-RU" sz="2600" dirty="0" smtClean="0"/>
              <a:t>спорта. </a:t>
            </a:r>
          </a:p>
          <a:p>
            <a:pPr marL="0" indent="0" algn="just">
              <a:buNone/>
            </a:pPr>
            <a:r>
              <a:rPr lang="ru-RU" sz="2600" dirty="0"/>
              <a:t>5. Учет требований стандартов </a:t>
            </a:r>
            <a:r>
              <a:rPr lang="ru-RU" sz="2600" dirty="0" err="1"/>
              <a:t>Вордлскиллс</a:t>
            </a:r>
            <a:r>
              <a:rPr lang="ru-RU" sz="2600" dirty="0"/>
              <a:t> по компетенции «Физическая культура спорт и фитнес».</a:t>
            </a:r>
          </a:p>
          <a:p>
            <a:pPr marL="0" indent="0" algn="just">
              <a:buNone/>
            </a:pPr>
            <a:r>
              <a:rPr lang="ru-RU" sz="2600" dirty="0"/>
              <a:t>6. Анализ результатов заключительного этапа Всероссийской олимпиады профессионального мастерства.</a:t>
            </a:r>
          </a:p>
          <a:p>
            <a:pPr marL="457200" indent="-457200" algn="just">
              <a:buAutoNum type="arabicPeriod" startAt="4"/>
            </a:pPr>
            <a:endParaRPr lang="ru-RU" sz="2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8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3600" dirty="0"/>
              <a:t>Нормативная основа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актуализации </a:t>
            </a:r>
            <a:r>
              <a:rPr lang="ru-RU" sz="3600" dirty="0"/>
              <a:t>и разработки ФГОС </a:t>
            </a:r>
            <a:r>
              <a:rPr lang="ru-RU" sz="3600" dirty="0" smtClean="0"/>
              <a:t>СПО</a:t>
            </a:r>
            <a:br>
              <a:rPr lang="ru-RU" sz="3600" dirty="0" smtClean="0"/>
            </a:br>
            <a:r>
              <a:rPr lang="ru-RU" sz="3600" dirty="0" smtClean="0"/>
              <a:t> по </a:t>
            </a:r>
            <a:r>
              <a:rPr lang="ru-RU" sz="3600" dirty="0"/>
              <a:t>специальностям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УГС </a:t>
            </a:r>
            <a:r>
              <a:rPr lang="ru-RU" sz="3600" dirty="0"/>
              <a:t>49.00.00 Физическая культура и спорт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02997" y="4859636"/>
            <a:ext cx="6658253" cy="1069848"/>
          </a:xfrm>
        </p:spPr>
        <p:txBody>
          <a:bodyPr/>
          <a:lstStyle/>
          <a:p>
            <a:pPr algn="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56948" y="106532"/>
            <a:ext cx="11150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Федеральное учебно-методическое объединение </a:t>
            </a:r>
            <a:r>
              <a:rPr lang="ru-RU" dirty="0">
                <a:solidFill>
                  <a:prstClr val="black"/>
                </a:solidFill>
              </a:rPr>
              <a:t>в системе среднего профессионального образования по укрупненным группам профессий, специальностей 49.00.00 Физическая культура и спорт</a:t>
            </a:r>
          </a:p>
        </p:txBody>
      </p:sp>
    </p:spTree>
    <p:extLst>
      <p:ext uri="{BB962C8B-B14F-4D97-AF65-F5344CB8AC3E}">
        <p14:creationId xmlns:p14="http://schemas.microsoft.com/office/powerpoint/2010/main" val="317188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41476" y="0"/>
            <a:ext cx="10018776" cy="99364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Развитие профессионального образования</a:t>
            </a:r>
            <a:endParaRPr lang="ru-RU" sz="3200" dirty="0">
              <a:solidFill>
                <a:srgbClr val="00206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332717"/>
              </p:ext>
            </p:extLst>
          </p:nvPr>
        </p:nvGraphicFramePr>
        <p:xfrm>
          <a:off x="207264" y="743713"/>
          <a:ext cx="11753089" cy="56022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8039"/>
                <a:gridCol w="3792365"/>
                <a:gridCol w="7212685"/>
              </a:tblGrid>
              <a:tr h="76243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№ п/п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Нормативная основа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Положения</a:t>
                      </a:r>
                      <a:endParaRPr lang="ru-RU" sz="2000" b="1" dirty="0"/>
                    </a:p>
                  </a:txBody>
                  <a:tcPr/>
                </a:tc>
              </a:tr>
              <a:tr h="2419896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1.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Поручения Президента РФ от 26 декабря 2013 г. № ПР – 3050 по итогам совещания по вопросам разработки профессиональных стандартов, состоявшегося 9 декабря 2013 г.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«Правительству Российской Федерации обеспечить актуализацию федеральных государственных образовательных стандартов и профессиональных образовательных программ с учётом принимаемых профессиональных стандартов, а также формирование организационных механизмов проведения профессионально-общественной аккредитации образовательных программ»</a:t>
                      </a:r>
                      <a:endParaRPr lang="ru-RU" sz="200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41989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Федеральный закон от 29.12.2012 № 273-ФЗ</a:t>
                      </a:r>
                    </a:p>
                    <a:p>
                      <a:pPr algn="just"/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(ред. от 06.02.2020)</a:t>
                      </a:r>
                    </a:p>
                    <a:p>
                      <a:pPr algn="just"/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«Об образовании в Российской Федерации»</a:t>
                      </a:r>
                      <a:r>
                        <a:rPr lang="ru-RU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(часть 7 статьи 11)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требований федеральных государственных образовательных стандартов профессионального образования к результатам освоения основных образовательных программ профессионального образования в части профессиональной компетенции осуществляется на основе соответствующих профессиональных стандартов</a:t>
                      </a:r>
                      <a:r>
                        <a:rPr lang="ru-RU" sz="2000" b="1" i="1" u="none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i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(при наличии)</a:t>
                      </a:r>
                      <a:endParaRPr lang="ru-RU" sz="2000" i="1" u="sng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17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53668" y="0"/>
            <a:ext cx="10018776" cy="99364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Развитие профессионального образования</a:t>
            </a:r>
            <a:endParaRPr lang="ru-RU" sz="3200" dirty="0">
              <a:solidFill>
                <a:srgbClr val="00206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435543"/>
              </p:ext>
            </p:extLst>
          </p:nvPr>
        </p:nvGraphicFramePr>
        <p:xfrm>
          <a:off x="268223" y="755906"/>
          <a:ext cx="11789665" cy="61020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367"/>
                <a:gridCol w="4918913"/>
                <a:gridCol w="6120385"/>
              </a:tblGrid>
              <a:tr h="28041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№ п/п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Нормативная основа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Положения</a:t>
                      </a:r>
                      <a:endParaRPr lang="ru-RU" sz="2000" b="1" dirty="0"/>
                    </a:p>
                  </a:txBody>
                  <a:tcPr/>
                </a:tc>
              </a:tr>
              <a:tr h="2261614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3.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Национальный проект «Образование»,</a:t>
                      </a:r>
                      <a:r>
                        <a:rPr lang="ru-RU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утв. президиумом Совета при Президенте РФ по стратегическому развитию и национальным проектам, протокол от 24.12.2018 N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</a:t>
                      </a:r>
                      <a:r>
                        <a:rPr lang="ru-RU" sz="20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основные направления развития системы образования: обновление его содержания, создание необходимой современной инфраструктуры, подготовку соответствующих профессиональных кадров, их переподготовку и повышение квалификации, а также создание наиболее эффективных механизмов управления этой сферой</a:t>
                      </a:r>
                      <a:endParaRPr lang="ru-RU" sz="200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7622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4.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Приоритетный проект "Подготовка высококвалифицированных специалистов и рабочих кадров с учетом современных стандартов и передовых технологий" ("Рабочие кадры для передовых технологий")"</a:t>
                      </a:r>
                    </a:p>
                    <a:p>
                      <a:pPr algn="just"/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(утв. президиумом Совета при Президенте РФ по стратегическому развитию и приоритетным проектам, протокол от 25.10.2016 N 9)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i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цель проекта </a:t>
                      </a:r>
                      <a:r>
                        <a:rPr lang="ru-RU" sz="20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 создать конкурентоспособную систему среднего профессионального образования, обеспечивающую подготовку высококвалифицированных специалистов и рабочих кадров в соответствии с современными стандартами и передовыми технологиями</a:t>
                      </a:r>
                      <a:endParaRPr lang="ru-RU" sz="200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51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" y="94488"/>
            <a:ext cx="11862816" cy="978408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</a:rPr>
              <a:t>Проблема кадрового </a:t>
            </a:r>
            <a:r>
              <a:rPr lang="ru-RU" sz="3200" dirty="0" smtClean="0">
                <a:solidFill>
                  <a:srgbClr val="002060"/>
                </a:solidFill>
              </a:rPr>
              <a:t>обеспечения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>
                <a:solidFill>
                  <a:srgbClr val="002060"/>
                </a:solidFill>
              </a:rPr>
              <a:t>отрасли физической культуры и спорта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339815609"/>
              </p:ext>
            </p:extLst>
          </p:nvPr>
        </p:nvGraphicFramePr>
        <p:xfrm>
          <a:off x="345057" y="1892808"/>
          <a:ext cx="11473132" cy="47408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Овальная выноска 4"/>
          <p:cNvSpPr/>
          <p:nvPr/>
        </p:nvSpPr>
        <p:spPr>
          <a:xfrm>
            <a:off x="4577808" y="1072896"/>
            <a:ext cx="3286032" cy="2109216"/>
          </a:xfrm>
          <a:prstGeom prst="wedgeEllipseCallout">
            <a:avLst/>
          </a:prstGeom>
          <a:ln w="4445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?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нарушена связь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24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53667" y="-146304"/>
            <a:ext cx="10018776" cy="99364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Развитие Физической культуры и спорта</a:t>
            </a:r>
            <a:endParaRPr lang="ru-RU" sz="3200" dirty="0">
              <a:solidFill>
                <a:srgbClr val="00206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198650"/>
              </p:ext>
            </p:extLst>
          </p:nvPr>
        </p:nvGraphicFramePr>
        <p:xfrm>
          <a:off x="1" y="538479"/>
          <a:ext cx="12192000" cy="59808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3012"/>
                <a:gridCol w="4274134"/>
                <a:gridCol w="7274854"/>
              </a:tblGrid>
              <a:tr h="955453"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№ п/п</a:t>
                      </a:r>
                      <a:endParaRPr lang="ru-RU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Нормативная основа</a:t>
                      </a:r>
                      <a:endParaRPr lang="ru-RU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Положения</a:t>
                      </a:r>
                      <a:endParaRPr lang="ru-RU" sz="1700" b="1" dirty="0"/>
                    </a:p>
                  </a:txBody>
                  <a:tcPr/>
                </a:tc>
              </a:tr>
              <a:tr h="2453639">
                <a:tc>
                  <a:txBody>
                    <a:bodyPr/>
                    <a:lstStyle/>
                    <a:p>
                      <a:pPr algn="just"/>
                      <a:r>
                        <a:rPr lang="ru-RU" sz="1700" dirty="0" smtClean="0"/>
                        <a:t>1.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Концепция подготовки спортивного резерва в Российской Федерации до 2025 года, утвержденной распоряжением Правительства Российской Федерации от 17 октября 2018 г. N 2245-р</a:t>
                      </a:r>
                      <a:endParaRPr lang="ru-RU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разработка и утверждение новых федеральных государственных образовательных стандартов высшего образования - бакалавриата по направлению подготовки "Спорт" и </a:t>
                      </a:r>
                      <a:r>
                        <a:rPr lang="ru-RU" sz="2000" i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среднего профессионального образования по специальности "Спорт" с присвоением квалификации тренера</a:t>
                      </a:r>
                      <a:endParaRPr lang="ru-RU" sz="2000" i="1" u="sng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571761"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2.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Решение итогового заседания коллегии Министерства спорта Российской Федерации от 6 марта 2018 года № 1 </a:t>
                      </a:r>
                      <a:endParaRPr lang="ru-RU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Задачи: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5) в сфере спортивной науки и образования: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б) организацию разработки </a:t>
                      </a:r>
                      <a:r>
                        <a:rPr lang="ru-RU" sz="2000" i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ФГОС среднего профессионального образования «Спорт» </a:t>
                      </a:r>
                      <a:r>
                        <a:rPr lang="ru-RU" sz="20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 ФГОС высшего образования «Спорт» (уровень бакалавриата)</a:t>
                      </a:r>
                      <a:endParaRPr lang="ru-RU" sz="200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68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53668" y="0"/>
            <a:ext cx="10018776" cy="99364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Развитие Физической культуры и спорта</a:t>
            </a:r>
            <a:endParaRPr lang="ru-RU" sz="3200" dirty="0">
              <a:solidFill>
                <a:srgbClr val="00206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033742"/>
              </p:ext>
            </p:extLst>
          </p:nvPr>
        </p:nvGraphicFramePr>
        <p:xfrm>
          <a:off x="109729" y="755906"/>
          <a:ext cx="11948160" cy="6019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455"/>
                <a:gridCol w="3366418"/>
                <a:gridCol w="7821287"/>
              </a:tblGrid>
              <a:tr h="65339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№ п/п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Нормативная основа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Положения</a:t>
                      </a:r>
                      <a:endParaRPr lang="ru-RU" sz="2000" b="1" dirty="0"/>
                    </a:p>
                  </a:txBody>
                  <a:tcPr/>
                </a:tc>
              </a:tr>
              <a:tr h="5198762">
                <a:tc>
                  <a:txBody>
                    <a:bodyPr/>
                    <a:lstStyle/>
                    <a:p>
                      <a:pPr algn="just"/>
                      <a:r>
                        <a:rPr lang="ru-RU" sz="2000" smtClean="0"/>
                        <a:t>3.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Приказ </a:t>
                      </a:r>
                      <a:r>
                        <a:rPr lang="ru-RU" sz="17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Минспорта</a:t>
                      </a: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России от 27.12.2013 № 1125 «Об утверждении особенностей организации и осуществления образовательной, тренировочной и методической деятельности в области физической культуры и спорта» </a:t>
                      </a:r>
                      <a:endParaRPr lang="ru-RU" sz="1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baseline="0" dirty="0" smtClean="0">
                          <a:latin typeface="Times New Roman" panose="02020603050405020304" pitchFamily="18" charset="0"/>
                        </a:rPr>
                        <a:t>19. </a:t>
                      </a:r>
                      <a:r>
                        <a:rPr lang="ru-RU" sz="1800" b="0" i="0" u="sng" strike="noStrike" baseline="0" dirty="0" smtClean="0">
                          <a:latin typeface="Times New Roman" panose="02020603050405020304" pitchFamily="18" charset="0"/>
                        </a:rPr>
                        <a:t>Профессиональные образовательные организации организуют и осуществляют образовательную деятельность с учетом следующих особенностей:</a:t>
                      </a: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19.1. Интегрируя спортивную подготовку с отдельной частью или всем объемом учебного предмета, курса, дисциплины (модуля), реализации образовательной программы или осуществляя спортивную подготовку за рамками образовательных программ среднего профессионального образования.</a:t>
                      </a: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19.2. При выезде обучающегося или группы обучающихся на тренировочные сборы на срок более 10 дней реализация образовательной программы среднего профессионального образования с данными обучающимися организуется в месте прохождения тренировочных сборов:</a:t>
                      </a: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а) с применением электронного обучения</a:t>
                      </a:r>
                      <a:r>
                        <a:rPr lang="ru-RU" sz="17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 дистанционных образовательных технологий;</a:t>
                      </a: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б) посредством сетевой формы реализации образовательных программ.</a:t>
                      </a: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19.3. Производственная практика обучающихся проводится в организациях, осуществляющих спортивную подготовку, физкультурно-спортивных организациях или непосредственно в самой профессиональной образовательной организации.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1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57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84335" y="-220134"/>
            <a:ext cx="10018776" cy="99364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Развитие Физической культуры и спорта</a:t>
            </a:r>
            <a:endParaRPr lang="ru-RU" sz="3200" dirty="0">
              <a:solidFill>
                <a:srgbClr val="00206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347329"/>
              </p:ext>
            </p:extLst>
          </p:nvPr>
        </p:nvGraphicFramePr>
        <p:xfrm>
          <a:off x="109729" y="755906"/>
          <a:ext cx="11948160" cy="60217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948160"/>
              </a:tblGrid>
              <a:tr h="653396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 Перечень поручений по итогам заседания Совета при Президенте по развитию физической культуры и спорта, прошедшего 27 марта 2019 года </a:t>
                      </a:r>
                      <a:endParaRPr lang="ru-RU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198762">
                <a:tc>
                  <a:txBody>
                    <a:bodyPr/>
                    <a:lstStyle/>
                    <a:p>
                      <a:pPr marL="0" indent="-342900" algn="l" defTabSz="914400" rtl="0" eaLnBrk="1" latinLnBrk="0" hangingPunct="1">
                        <a:lnSpc>
                          <a:spcPct val="100000"/>
                        </a:lnSpc>
                        <a:buAutoNum type="arabicPeriod"/>
                      </a:pP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Правительству Российской Федерации:</a:t>
                      </a:r>
                    </a:p>
                    <a:p>
                      <a:pPr marL="0" indent="0" algn="l" defTabSz="914400" rtl="0" eaLnBrk="1" latinLnBrk="0" hangingPunct="1">
                        <a:lnSpc>
                          <a:spcPct val="100000"/>
                        </a:lnSpc>
                        <a:buNone/>
                      </a:pPr>
                      <a:endParaRPr lang="ru-RU" sz="24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2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б) обеспечить внесение в законодательство Российской Федерации изменений, предусматривающих:</a:t>
                      </a:r>
                    </a:p>
                    <a:p>
                      <a:pPr algn="just"/>
                      <a:r>
                        <a:rPr lang="ru-RU" sz="2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 гармонизацию законодательства о физической культуре и спорте и законодательства об образовании в целях обеспечения взаимосвязи, преемственности и единого методического сопровождения программ спортивной подготовки и дополнительных общеобразовательных программ в области физической культуры и спорта, предусматривающих освоение этапов спортивной подготовки.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ru-RU" sz="1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50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84335" y="-220134"/>
            <a:ext cx="10018776" cy="99364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Развитие Физической культуры и спорта</a:t>
            </a:r>
            <a:endParaRPr lang="ru-RU" sz="3200" dirty="0">
              <a:solidFill>
                <a:srgbClr val="00206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7305339"/>
              </p:ext>
            </p:extLst>
          </p:nvPr>
        </p:nvGraphicFramePr>
        <p:xfrm>
          <a:off x="203200" y="484973"/>
          <a:ext cx="11853333" cy="117430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53333"/>
              </a:tblGrid>
              <a:tr h="741194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 Перечень поручений по итогам заседания Совета при Президенте по развитию физической культуры и спорта, прошедшего 27 марта 2019 года </a:t>
                      </a:r>
                      <a:endParaRPr lang="ru-RU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174633">
                <a:tc>
                  <a:txBody>
                    <a:bodyPr/>
                    <a:lstStyle/>
                    <a:p>
                      <a:pPr marL="0" indent="-342900" algn="l" defTabSz="914400" rtl="0" eaLnBrk="1" latinLnBrk="0" hangingPunct="1">
                        <a:lnSpc>
                          <a:spcPct val="100000"/>
                        </a:lnSpc>
                        <a:buAutoNum type="arabicPeriod"/>
                      </a:pP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Правительству Российской Федерации:</a:t>
                      </a:r>
                    </a:p>
                    <a:p>
                      <a:pPr algn="just"/>
                      <a:r>
                        <a:rPr lang="ru-RU" sz="2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д) включить в паспорта национальных проектов по направлениям «Демография», «Здравоохранение», «Образование», «Жильё и городская среда» и «Наука» мероприятия (предусмотрев их финансовое обеспечение), направленные на достижение результатов в области физической культуры и спорта и касающиеся в первую очередь:</a:t>
                      </a:r>
                    </a:p>
                    <a:p>
                      <a:pPr algn="just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развития физической культуры и спорта среди граждан старшего возраста;</a:t>
                      </a:r>
                    </a:p>
                    <a:p>
                      <a:pPr algn="just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разработки и реализации межотраслевых программ развития школьного и студенческого спорта;</a:t>
                      </a:r>
                    </a:p>
                    <a:p>
                      <a:pPr algn="just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разработки и реализации во всех субъектах Российской Федерации межведомственной программы «Плавание для всех», рассчитанной на различные возрастные и социальные группы населения и предусматривающей в том числе обучение детей плаванию в рамках основных общеобразовательных программ, включая внеурочную деятельность.</a:t>
                      </a:r>
                    </a:p>
                    <a:p>
                      <a:endParaRPr lang="ru-RU" sz="1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174633">
                <a:tc>
                  <a:txBody>
                    <a:bodyPr/>
                    <a:lstStyle/>
                    <a:p>
                      <a:endParaRPr lang="ru-RU" sz="17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14C4-6C26-45C2-AAAE-1C49644B24A4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85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1_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ood Type" id="{7ACABC62-BF99-48CF-A9DC-4DB89C7B13DC}" vid="{142A1326-48AB-42A9-8428-CB14AA30176D}"/>
    </a:ext>
  </a:extLst>
</a:theme>
</file>

<file path=ppt/theme/theme3.xml><?xml version="1.0" encoding="utf-8"?>
<a:theme xmlns:a="http://schemas.openxmlformats.org/drawingml/2006/main" name="5_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ood Type" id="{7ACABC62-BF99-48CF-A9DC-4DB89C7B13DC}" vid="{142A1326-48AB-42A9-8428-CB14AA30176D}"/>
    </a:ext>
  </a:extLst>
</a:theme>
</file>

<file path=ppt/theme/theme4.xml><?xml version="1.0" encoding="utf-8"?>
<a:theme xmlns:a="http://schemas.openxmlformats.org/drawingml/2006/main" name="3_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ood Type" id="{7ACABC62-BF99-48CF-A9DC-4DB89C7B13DC}" vid="{142A1326-48AB-42A9-8428-CB14AA30176D}"/>
    </a:ext>
  </a:extLst>
</a:theme>
</file>

<file path=ppt/theme/theme5.xml><?xml version="1.0" encoding="utf-8"?>
<a:theme xmlns:a="http://schemas.openxmlformats.org/drawingml/2006/main" name="4_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ood Type" id="{7ACABC62-BF99-48CF-A9DC-4DB89C7B13DC}" vid="{142A1326-48AB-42A9-8428-CB14AA30176D}"/>
    </a:ext>
  </a:extLst>
</a:theme>
</file>

<file path=ppt/theme/theme6.xml><?xml version="1.0" encoding="utf-8"?>
<a:theme xmlns:a="http://schemas.openxmlformats.org/drawingml/2006/main" name="6_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ood Type" id="{7ACABC62-BF99-48CF-A9DC-4DB89C7B13DC}" vid="{142A1326-48AB-42A9-8428-CB14AA30176D}"/>
    </a:ext>
  </a:extLst>
</a:theme>
</file>

<file path=ppt/theme/theme7.xml><?xml version="1.0" encoding="utf-8"?>
<a:theme xmlns:a="http://schemas.openxmlformats.org/drawingml/2006/main" name="2_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ood Type" id="{7ACABC62-BF99-48CF-A9DC-4DB89C7B13DC}" vid="{142A1326-48AB-42A9-8428-CB14AA30176D}"/>
    </a:ext>
  </a:extLst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Дерево</Template>
  <TotalTime>444</TotalTime>
  <Words>3035</Words>
  <Application>Microsoft Office PowerPoint</Application>
  <PresentationFormat>Произвольный</PresentationFormat>
  <Paragraphs>350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Дерево</vt:lpstr>
      <vt:lpstr>1_Дерево</vt:lpstr>
      <vt:lpstr>5_Дерево</vt:lpstr>
      <vt:lpstr>3_Дерево</vt:lpstr>
      <vt:lpstr>4_Дерево</vt:lpstr>
      <vt:lpstr>6_Дерево</vt:lpstr>
      <vt:lpstr>2_Дерево</vt:lpstr>
      <vt:lpstr>Нормативная основа  актуализации и разработки ФГОС СПО  по специальностям  УГС 49.00.00 Физическая культура и спорт</vt:lpstr>
      <vt:lpstr>Значимость Актуализации и разработки  ФГОС СПО</vt:lpstr>
      <vt:lpstr>Развитие профессионального образования</vt:lpstr>
      <vt:lpstr>Развитие профессионального образования</vt:lpstr>
      <vt:lpstr>Проблема кадрового обеспечения  отрасли физической культуры и спорта</vt:lpstr>
      <vt:lpstr>Развитие Физической культуры и спорта</vt:lpstr>
      <vt:lpstr>Развитие Физической культуры и спорта</vt:lpstr>
      <vt:lpstr>Развитие Физической культуры и спорта</vt:lpstr>
      <vt:lpstr>Развитие Физической культуры и спорта</vt:lpstr>
      <vt:lpstr>Развитие Физической культуры и спорта</vt:lpstr>
      <vt:lpstr>Развитие Физической культуры и спорта</vt:lpstr>
      <vt:lpstr>Этапы актуализации ФГОС СПО</vt:lpstr>
      <vt:lpstr>Анализ профессиональных стандартов</vt:lpstr>
      <vt:lpstr>Перечень профессиональных стандартов и обобщенных трудовых функций, сопряженных  с ФГОС СПО по специальностям УГС 49.00.00. Физическая культура и спорт</vt:lpstr>
      <vt:lpstr>Перечень профессиональных стандартов и обобщенных трудовых функций, сопряженных  с ФГОС СПО по специальностям УГС 49.00.00. Физическая культура и спорт</vt:lpstr>
      <vt:lpstr>Перечень профессиональных стандартов и обобщенных трудовых функций, сопряженных  с ФГОС СПО по специальностям УГС 49.00.00. Физическая культура и спорт</vt:lpstr>
      <vt:lpstr>Перечень профессиональных стандартов и обобщенных трудовых функций, сопряженных  с ФГОС СПО по специальностям УГС 49.00.00. Физическая культура и спорт</vt:lpstr>
      <vt:lpstr>Перечень профессиональных стандартов и обобщенных трудовых функций, сопряженных  с ФГОС СПО по специальностям УГС 49.00.00. Физическая культура и спорт</vt:lpstr>
      <vt:lpstr>Перечень профессиональных стандартов и обобщенных трудовых функций, сопряженных  с ФГОС СПО по специальностям УГС 49.00.00. Физическая культура и спорт</vt:lpstr>
      <vt:lpstr>Перечень профессиональных стандартов и обобщенных трудовых функций, сопряженных  с ФГОС СПО по специальностям УГС 49.00.00. Физическая культура и спорт</vt:lpstr>
      <vt:lpstr>Перечень профессиональных стандартов и обобщенных трудовых функций, сопряженных  с ФГОС СПО по специальностям УГС 49.00.00. Физическая культура и спорт</vt:lpstr>
      <vt:lpstr>Перечень профессиональных стандартов и обобщенных трудовых функций, сопряженных  с ФГОС СПО по специальностям УГС 49.00.00. Физическая культура и спорт</vt:lpstr>
      <vt:lpstr>Проект Изменений в приказ Минобрнауки России от 29.10.2013 № 1199   </vt:lpstr>
      <vt:lpstr>Профессиональные стандарты, соответствующие профессиональной деятельности выпускников образовательных  программ среднего профессионального образования по специальностям </vt:lpstr>
      <vt:lpstr>ФАКТОРЫ, влияющие на Определение требований   к результатам освоения образовательной программы  в ФГОС СПО по специальности «спорт»</vt:lpstr>
      <vt:lpstr>Нормативная основа  актуализации и разработки ФГОС СПО  по специальностям  УГС 49.00.00 Физическая культура и спорт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Современное состояние актуализации и разработки федеральных государственных образовательных стандартов  среднего профессионального образования  по УГС 49.00.00 Физическая культура и спорт</dc:title>
  <dc:creator>Татьяна В. Целикова</dc:creator>
  <cp:lastModifiedBy>админ</cp:lastModifiedBy>
  <cp:revision>31</cp:revision>
  <dcterms:created xsi:type="dcterms:W3CDTF">2020-02-19T09:33:33Z</dcterms:created>
  <dcterms:modified xsi:type="dcterms:W3CDTF">2020-02-29T03:33:27Z</dcterms:modified>
</cp:coreProperties>
</file>