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5">
  <p:sldMasterIdLst>
    <p:sldMasterId id="2147483660" r:id="rId1"/>
    <p:sldMasterId id="2147483720" r:id="rId2"/>
    <p:sldMasterId id="2147483780" r:id="rId3"/>
    <p:sldMasterId id="2147483792" r:id="rId4"/>
    <p:sldMasterId id="2147483804" r:id="rId5"/>
    <p:sldMasterId id="2147483816" r:id="rId6"/>
  </p:sldMasterIdLst>
  <p:notesMasterIdLst>
    <p:notesMasterId r:id="rId30"/>
  </p:notesMasterIdLst>
  <p:sldIdLst>
    <p:sldId id="256" r:id="rId7"/>
    <p:sldId id="302" r:id="rId8"/>
    <p:sldId id="303" r:id="rId9"/>
    <p:sldId id="304" r:id="rId10"/>
    <p:sldId id="306" r:id="rId11"/>
    <p:sldId id="307" r:id="rId12"/>
    <p:sldId id="305" r:id="rId13"/>
    <p:sldId id="308" r:id="rId14"/>
    <p:sldId id="311" r:id="rId15"/>
    <p:sldId id="309" r:id="rId16"/>
    <p:sldId id="312" r:id="rId17"/>
    <p:sldId id="310" r:id="rId18"/>
    <p:sldId id="314" r:id="rId19"/>
    <p:sldId id="313" r:id="rId20"/>
    <p:sldId id="315" r:id="rId21"/>
    <p:sldId id="316" r:id="rId22"/>
    <p:sldId id="318" r:id="rId23"/>
    <p:sldId id="321" r:id="rId24"/>
    <p:sldId id="322" r:id="rId25"/>
    <p:sldId id="323" r:id="rId26"/>
    <p:sldId id="324" r:id="rId27"/>
    <p:sldId id="325" r:id="rId28"/>
    <p:sldId id="326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A7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543" autoAdjust="0"/>
  </p:normalViewPr>
  <p:slideViewPr>
    <p:cSldViewPr snapToGrid="0">
      <p:cViewPr varScale="1">
        <p:scale>
          <a:sx n="103" d="100"/>
          <a:sy n="103" d="100"/>
        </p:scale>
        <p:origin x="-75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F50442-358E-4488-8628-7D6D4BE457DF}" type="datetimeFigureOut">
              <a:rPr lang="ru-RU" smtClean="0"/>
              <a:t>29.02.2020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868A4E-D1CD-4007-847A-1307EC2FF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214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3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AFA6-02D0-44C5-B944-411A1D1665E7}" type="datetime1">
              <a:rPr lang="ru-RU" smtClean="0"/>
              <a:t>29.02.2020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3EDA14C4-6C26-45C2-AAAE-1C49644B2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399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2C4BD-126E-4A41-95CF-1A43DB20BD0A}" type="datetime1">
              <a:rPr lang="ru-RU" smtClean="0"/>
              <a:t>29.02.2020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08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D24DC-9C7A-4E2B-A9E7-B25C0527B9E2}" type="datetime1">
              <a:rPr lang="ru-RU" smtClean="0"/>
              <a:t>29.02.2020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4152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0EB0F-849E-4E09-8621-E23D0A678171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5304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16085-97A0-4527-AA70-0EB83634E84B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7932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540448D-6B6C-40A5-AC75-F6BFEF0EBF73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0698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FE03-58D6-4C03-8E1B-7CD49ED5F31D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9026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C4633-A6FD-4EC1-91E1-2AABB897C35C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0453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8C8D-1F8D-4C97-A157-0104DE160B74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6240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9A085-64C7-4116-8A9F-F6806AA7F616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6092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846ED-A512-4086-96B8-A77FC32E06EA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975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1BA05-2551-487C-97B5-05B027A61556}" type="datetime1">
              <a:rPr lang="ru-RU" smtClean="0"/>
              <a:t>29.02.2020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5180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4EBCA-EBCA-4899-A09C-6CEBA5078234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5107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164-386C-497C-BC6E-F85EC6AE387A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196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3EB24-7D45-445D-AA57-557D72E7DF77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1680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AFA6-02D0-44C5-B944-411A1D1665E7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7142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1BA05-2551-487C-97B5-05B027A61556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4197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F287C6B7-FE16-422C-AFAC-9B1D9B3DA877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5095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C5446-6AEC-4ADB-A8B2-97BDFA67A7C5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4036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DFE86-85A5-48E2-BC91-5385DC6036C5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107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4C864-0E6C-4810-8EE0-5A19609071BF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2207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1C850-4A7E-4C36-B26C-E5DEEBFE630A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294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F287C6B7-FE16-422C-AFAC-9B1D9B3DA877}" type="datetime1">
              <a:rPr lang="ru-RU" smtClean="0"/>
              <a:t>29.02.2020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3EDA14C4-6C26-45C2-AAAE-1C49644B2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57391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C270F-FEE5-433C-AD86-3AD22B8B3A2E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4141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D2DE7-59BC-4B3A-8805-25F8F82A0E2A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9982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2C4BD-126E-4A41-95CF-1A43DB20BD0A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8031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D24DC-9C7A-4E2B-A9E7-B25C0527B9E2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192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A22F9-A225-49E8-813A-EF1A2F538B66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78684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8933-6FDC-4AE0-9F27-D544DCA4DAD3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604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5D5EE68B-122F-4355-A2C2-93200D2CF022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1353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C9322-1F7C-4A38-AC01-35DDF6AA8CD7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393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80306-D984-439C-AF95-83C839325CDB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86213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34C74-101D-44C5-93D4-F124D83CC1A8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757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C5446-6AEC-4ADB-A8B2-97BDFA67A7C5}" type="datetime1">
              <a:rPr lang="ru-RU" smtClean="0"/>
              <a:t>29.02.2020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88034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C0E11-D3F3-4097-8BD2-241274274437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6662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2EACD-DD2D-4788-94DA-33F005DADAA2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9154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4FA24-1414-4D2E-A993-F1BBDA1CC8A7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92286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7AC5E-C900-4C97-85A1-E901EA4402E9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02687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3B7C-40CD-47D1-88EF-12F4DB2431CB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3267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A22F9-A225-49E8-813A-EF1A2F538B66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2482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8933-6FDC-4AE0-9F27-D544DCA4DAD3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46730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5D5EE68B-122F-4355-A2C2-93200D2CF022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59535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C9322-1F7C-4A38-AC01-35DDF6AA8CD7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31915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80306-D984-439C-AF95-83C839325CDB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639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DFE86-85A5-48E2-BC91-5385DC6036C5}" type="datetime1">
              <a:rPr lang="ru-RU" smtClean="0"/>
              <a:t>29.02.2020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54216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34C74-101D-44C5-93D4-F124D83CC1A8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46022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C0E11-D3F3-4097-8BD2-241274274437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38932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2EACD-DD2D-4788-94DA-33F005DADAA2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89540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4FA24-1414-4D2E-A993-F1BBDA1CC8A7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46279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7AC5E-C900-4C97-85A1-E901EA4402E9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10610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3B7C-40CD-47D1-88EF-12F4DB2431CB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56643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AFA6-02D0-44C5-B944-411A1D1665E7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27689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1BA05-2551-487C-97B5-05B027A61556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3954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F287C6B7-FE16-422C-AFAC-9B1D9B3DA877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14428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C5446-6AEC-4ADB-A8B2-97BDFA67A7C5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978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4C864-0E6C-4810-8EE0-5A19609071BF}" type="datetime1">
              <a:rPr lang="ru-RU" smtClean="0"/>
              <a:t>29.02.2020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72989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DFE86-85A5-48E2-BC91-5385DC6036C5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60686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4C864-0E6C-4810-8EE0-5A19609071BF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96445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1C850-4A7E-4C36-B26C-E5DEEBFE630A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09165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C270F-FEE5-433C-AD86-3AD22B8B3A2E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39624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D2DE7-59BC-4B3A-8805-25F8F82A0E2A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87451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2C4BD-126E-4A41-95CF-1A43DB20BD0A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79396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D24DC-9C7A-4E2B-A9E7-B25C0527B9E2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426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1C850-4A7E-4C36-B26C-E5DEEBFE630A}" type="datetime1">
              <a:rPr lang="ru-RU" smtClean="0"/>
              <a:t>29.02.2020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421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C270F-FEE5-433C-AD86-3AD22B8B3A2E}" type="datetime1">
              <a:rPr lang="ru-RU" smtClean="0"/>
              <a:t>29.02.2020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71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D2DE7-59BC-4B3A-8805-25F8F82A0E2A}" type="datetime1">
              <a:rPr lang="ru-RU" smtClean="0"/>
              <a:t>29.02.2020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018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microsoft.com/office/2007/relationships/hdphoto" Target="../media/hdphoto1.wdp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microsoft.com/office/2007/relationships/hdphoto" Target="../media/hdphoto1.wdp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microsoft.com/office/2007/relationships/hdphoto" Target="../media/hdphoto1.wdp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microsoft.com/office/2007/relationships/hdphoto" Target="../media/hdphoto1.wdp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13B8BC24-8371-4FE8-892D-A0478E777BA2}" type="datetime1">
              <a:rPr lang="ru-RU" smtClean="0"/>
              <a:t>29.02.2020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3EDA14C4-6C26-45C2-AAAE-1C49644B2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289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23561A77-4A78-4C16-8E8D-8835EE71E6B4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330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13B8BC24-8371-4FE8-892D-A0478E777BA2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221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D19B8D6D-8345-45D2-A172-3872469D9FF9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058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D19B8D6D-8345-45D2-A172-3872469D9FF9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630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13B8BC24-8371-4FE8-892D-A0478E777BA2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3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Проблемы, перспективы реализации ОПОП в соответствии с требованиями </a:t>
            </a:r>
            <a:r>
              <a:rPr lang="ru-RU" sz="3600" dirty="0"/>
              <a:t>ФГОС </a:t>
            </a:r>
            <a:r>
              <a:rPr lang="ru-RU" sz="3600" dirty="0" smtClean="0"/>
              <a:t>СПО</a:t>
            </a:r>
            <a:r>
              <a:rPr lang="ru-RU" sz="3600" dirty="0"/>
              <a:t> </a:t>
            </a:r>
            <a:r>
              <a:rPr lang="ru-RU" sz="3600" dirty="0" smtClean="0"/>
              <a:t>по </a:t>
            </a:r>
            <a:r>
              <a:rPr lang="ru-RU" sz="3600" dirty="0"/>
              <a:t>специальностям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УГС </a:t>
            </a:r>
            <a:r>
              <a:rPr lang="ru-RU" sz="3600" dirty="0"/>
              <a:t>49.00.00 Физическая культура и спорт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02997" y="4859636"/>
            <a:ext cx="6658253" cy="1069848"/>
          </a:xfrm>
        </p:spPr>
        <p:txBody>
          <a:bodyPr/>
          <a:lstStyle/>
          <a:p>
            <a:pPr algn="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56948" y="106532"/>
            <a:ext cx="11150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Федеральное учебно-методическое объединение </a:t>
            </a:r>
            <a:r>
              <a:rPr lang="ru-RU" dirty="0"/>
              <a:t>в системе среднего профессионального образования по укрупненным группам профессий, специальностей 49.00.00 Физическая культура и спорт</a:t>
            </a:r>
          </a:p>
        </p:txBody>
      </p:sp>
    </p:spTree>
    <p:extLst>
      <p:ext uri="{BB962C8B-B14F-4D97-AF65-F5344CB8AC3E}">
        <p14:creationId xmlns:p14="http://schemas.microsoft.com/office/powerpoint/2010/main" val="35563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545" y="0"/>
            <a:ext cx="11942619" cy="471055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Требования к результата освоения образовательной программы</a:t>
            </a:r>
            <a:br>
              <a:rPr lang="ru-RU" sz="1400" b="1" dirty="0" smtClean="0">
                <a:solidFill>
                  <a:srgbClr val="00206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</a:rPr>
              <a:t>(профессиональные  компетенции) по специальности 49.02.01 Физическая культура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10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9771311"/>
              </p:ext>
            </p:extLst>
          </p:nvPr>
        </p:nvGraphicFramePr>
        <p:xfrm>
          <a:off x="397164" y="412837"/>
          <a:ext cx="11684000" cy="6358890"/>
        </p:xfrm>
        <a:graphic>
          <a:graphicData uri="http://schemas.openxmlformats.org/drawingml/2006/table">
            <a:tbl>
              <a:tblPr firstRow="1" firstCol="1" bandRow="1"/>
              <a:tblGrid>
                <a:gridCol w="1773382"/>
                <a:gridCol w="1884218"/>
                <a:gridCol w="8026400"/>
              </a:tblGrid>
              <a:tr h="657371">
                <a:tc row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Организация физкультурно-оздоровительной и спортивно-массовой работы </a:t>
                      </a:r>
                      <a:endParaRPr lang="ru-RU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589" marR="575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ПК 4.2. Организовывать и проводить физкультурно-оздоровительные и спортивно-массовые мероприятия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Практический опыт: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- наблюдения, анализа и самоанализа физкультурно-оздоровительного и спортивно-массового мероприятия, разработки предложений по их совершенствованию;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- проведения физкультурно-оздоровительного и спортивно-массового мероприятия;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- проведения инструктажа по технике безопасности в процессе организации и проведения физкультурно-оздоровительного и (или) спортивно-массового мероприятия;</a:t>
                      </a:r>
                      <a:r>
                        <a:rPr lang="ru-RU" sz="1300" i="1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 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17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Умения: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- использовать различные методы и формы организации физкультурно-оздоровительных и спортивно-массовых мероприятий, строить их с учетом возрастных особенностей и уровня физической подготовленности занимающихся;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- комплектовать состав группы, секции, клубного или другого объединения занимающихся;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- дозировать физическую нагрузку с учетом возрастных особенностей и уровня физической подготовленности занимающихся при проведении физкультурно-оздоровительных и спортивно-массовых мероприятий;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- вовлекать в мероприятия занимающихся;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- взаимодействовать с занимающимися, участниками мероприятий и иными заинтересованными лицами;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- проводить и анализировать физкультурно-оздоровительные и спортивно-массовые мероприятия;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-  осуществлять судейство спортивно-оздоровительных соревнований, проводимых в рамках физкультурно-оздоровительных и спортивно-массовых мероприятий;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47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Знания: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- цель, задачи, содержание, формы и технологии организации физкультурно-оздоровительной и спортивно-массовой работы;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-  сущность, цель, задачи, функции, формы физкультурно-оздоровительных и спортивно-массовых мероприятий;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-методики проведения физкультурно-оздоровительных и спортивно-массовых мероприятий;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- методика проведения спортивно-оздоровительных соревнований в рамках физкультурно-спортивных мероприятий;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-  техника безопасности, способы и приёмы предупреждения травматизма при проведении физкультурно-оздоровительных и спортивно-массовых мероприятий;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- требования к комплектованию состава группы, секции, клубного или другого объединения занимающихся;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- подходы к анализу физкультурно-оздоровительных и спортивно-массовых мероприятий;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7458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545" y="0"/>
            <a:ext cx="11942619" cy="471055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Требования к результата освоения образовательной программы</a:t>
            </a:r>
            <a:br>
              <a:rPr lang="ru-RU" sz="1400" b="1" dirty="0" smtClean="0">
                <a:solidFill>
                  <a:srgbClr val="00206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</a:rPr>
              <a:t>(профессиональные  компетенции) по специальности 49.02.01 Физическая культура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11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426586"/>
              </p:ext>
            </p:extLst>
          </p:nvPr>
        </p:nvGraphicFramePr>
        <p:xfrm>
          <a:off x="110835" y="412837"/>
          <a:ext cx="11905673" cy="6038996"/>
        </p:xfrm>
        <a:graphic>
          <a:graphicData uri="http://schemas.openxmlformats.org/drawingml/2006/table">
            <a:tbl>
              <a:tblPr firstRow="1" firstCol="1" bandRow="1"/>
              <a:tblGrid>
                <a:gridCol w="900666"/>
                <a:gridCol w="11005007"/>
              </a:tblGrid>
              <a:tr h="657371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SimSun"/>
                        </a:rPr>
                        <a:t>ПК 4.8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SimSun"/>
                        </a:rPr>
                        <a:t>.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SimSun"/>
                        </a:rPr>
                        <a:t> Организовывать спортивные соревнования и мероприятия по выполнению населением норм всероссийского физкультурно-спортивного комплекс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Практический опыт: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-участия в проведении спортивного соревнования или мероприятий по выполнению населением нормативов испытаний (тестов);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-наблюдения и анализа спортивного соревнования или мероприятия по выполнению населением различных возрастных групп нормативов испытаний (тестов)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17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Умения: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- разрабатывать расписание спортивных соревнований и мероприятий </a:t>
                      </a: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 тестированию населения</a:t>
                      </a:r>
                      <a:r>
                        <a:rPr lang="ru-RU" sz="11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- планировать работу судейской коллегии;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- оценивать соответствие мест проведения спортивных соревнований и мероприятий, спортивных снарядов, инвентаря, оборудования требованиям;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-  пользоваться </a:t>
                      </a:r>
                      <a:r>
                        <a:rPr lang="ru-RU" sz="1100" dirty="0" err="1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контрольно</a:t>
                      </a:r>
                      <a:r>
                        <a:rPr lang="ru-RU" sz="11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 – измерительными приборами;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координировать действия участников тестирования при выполнении ими испытаний (тестов);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осуществлять контроль соблюдения участниками тестирования правил выполнения испытаний (тестов);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анализировать события и технические действия участников, а также решения судей с точки зрения правил вида спорта, этических норм в области спорта;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организовывать и проводить церемонии открытия и закрытия спортивного соревнования, мероприятия по выполнению населением различных возрастных групп нормативов испытаний (тестов);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оформлять документы при подготовке, организации и проведении спортивных соревнований, мероприятий по выполнению населением норм всероссийского физкультурно-спортивного комплекса;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47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Знания: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- основные положения всероссийского физкультурно-спортивного комплекса «Готов к труду и обороне»;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- особенности организации работы по введению и реализации всероссийского физкультурно-спортивного комплекса;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порядок организации и проведения мероприятия по выполнению населением нормативов испытаний (тестов);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требования к лицам, проходящим тестирование по выполнению нормативов испытаний (тестов);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состав и содержание испытаний (тестов) для различных категорий населения;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квалификационные требования к судьям по виду спорта, к судьям мероприятия по выполнению населением различных возрастных групп нормативов испытаний (тестов);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 состав главной судейской коллегии по виду спорта, мероприятия и функции спортивных судей;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правила вида спорта, в соответствии с которым проводятся спортивные соревнования или мероприятия</a:t>
                      </a:r>
                      <a:r>
                        <a:rPr lang="ru-RU" sz="11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 выполнению населением различных возрастных групп нормативов испытаний (тестов);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положение или регламент и программа спортивных соревнований;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методы календарного планирования спортивных соревнований и мероприятий по выполнению населением различных возрастных групп нормативов испытаний (тестов);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нормативные требования к объектам спорта, спортивным сооружениям, спортивному оборудованию, инвентарю, используемому при проведении спортивного соревнования, мероприятия по выполнению населением норм всероссийского физкультурно-спортивного комплекса;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правила эксплуатации спортивных сооружений, оборудования и спортивной техники;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порядок обеспечения безопасности спортивных соревнований и мероприятий по выполнению населением различных возрастных групп нормативов испытаний (тестов);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требования к документальному оформлению подготовки, организации и проведения спортивных соревнований, мероприятий по выполнению населением норм всероссийского физкультурно-спортивного комплекса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3073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9527" y="184728"/>
            <a:ext cx="11554691" cy="568313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rgbClr val="002060"/>
                </a:solidFill>
              </a:rPr>
              <a:t>Требования к результата освоения образовательной программы</a:t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>(профессиональные  компетенции) по специальности </a:t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>49.02.02 Адаптивная Физическая культура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12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4970533"/>
              </p:ext>
            </p:extLst>
          </p:nvPr>
        </p:nvGraphicFramePr>
        <p:xfrm>
          <a:off x="249382" y="911600"/>
          <a:ext cx="11684000" cy="5608320"/>
        </p:xfrm>
        <a:graphic>
          <a:graphicData uri="http://schemas.openxmlformats.org/drawingml/2006/table">
            <a:tbl>
              <a:tblPr firstRow="1" firstCol="1" bandRow="1"/>
              <a:tblGrid>
                <a:gridCol w="2395229"/>
                <a:gridCol w="2195244"/>
                <a:gridCol w="7093527"/>
              </a:tblGrid>
              <a:tr h="657371">
                <a:tc row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Организация физкультурно-спортивной деятельности с инвалидами и лицами с ограниченными возможностями здоровья</a:t>
                      </a:r>
                      <a:endParaRPr lang="ru-RU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7589" marR="575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66040" marR="66675" indent="901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ПК 3.5. Организовывать обустройство и эксплуатацию спортивных сооружений и мест занятий адаптивной физической культурой.</a:t>
                      </a:r>
                    </a:p>
                    <a:p>
                      <a:pPr marL="66040" marR="66675" indent="901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003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Практический опыт:</a:t>
                      </a:r>
                    </a:p>
                    <a:p>
                      <a:pPr marR="10033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- определения соответствия специализированного спортивного оборудования и инвентаря нормам техники безопасности;</a:t>
                      </a: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17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003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Умения:</a:t>
                      </a:r>
                    </a:p>
                    <a:p>
                      <a:pPr marR="10033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- подбирать специализированное спортивное оборудование и инвентарь для  проведения мероприятий и занятий с учётом их целей и задач, особенностей занимающихся;</a:t>
                      </a:r>
                    </a:p>
                    <a:p>
                      <a:pPr marR="10033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- пользоваться специализированным спортивным инвентарём и оборудованием для занятий адаптивной физической культурой, техническими средствами реабилитации инвалидов;</a:t>
                      </a: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47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003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Знания:</a:t>
                      </a:r>
                    </a:p>
                    <a:p>
                      <a:pPr marR="10033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- виды физкультурно-спортивных сооружений специализированного спортивного инвентаря и оборудования, тренажеров, устройств и вспомогательных средств для занятий адаптивной физической культурой, особенности их эксплуатации;</a:t>
                      </a:r>
                    </a:p>
                    <a:p>
                      <a:pPr marR="10033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- техника безопасности и требования к физкультурно-спортивным сооружениям, специализированному спортивному  оборудованию и инвентарю;</a:t>
                      </a:r>
                    </a:p>
                    <a:p>
                      <a:pPr marR="10033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-  назначение и особенности использования технических средств реабилитации инвалидов;</a:t>
                      </a: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42823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9527" y="184728"/>
            <a:ext cx="11554691" cy="568313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rgbClr val="002060"/>
                </a:solidFill>
              </a:rPr>
              <a:t>Требования к результата освоения образовательной программы</a:t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>(профессиональные  компетенции) по специальностям  УГС 49.00.00 </a:t>
            </a:r>
            <a:br>
              <a:rPr lang="ru-RU" sz="1800" b="1" dirty="0" smtClean="0">
                <a:solidFill>
                  <a:srgbClr val="002060"/>
                </a:solidFill>
              </a:rPr>
            </a:b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13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075642"/>
              </p:ext>
            </p:extLst>
          </p:nvPr>
        </p:nvGraphicFramePr>
        <p:xfrm>
          <a:off x="73891" y="719666"/>
          <a:ext cx="11979563" cy="30215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19890"/>
                <a:gridCol w="2048546"/>
                <a:gridCol w="1838037"/>
                <a:gridCol w="2098226"/>
                <a:gridCol w="2233628"/>
                <a:gridCol w="2041236"/>
              </a:tblGrid>
              <a:tr h="324043">
                <a:tc gridSpan="3">
                  <a:txBody>
                    <a:bodyPr/>
                    <a:lstStyle/>
                    <a:p>
                      <a:pPr algn="ctr"/>
                      <a:r>
                        <a:rPr lang="ru-RU" sz="1500" b="1" dirty="0" smtClean="0"/>
                        <a:t>49.02.01 Физическая культура</a:t>
                      </a:r>
                      <a:endParaRPr lang="ru-RU" sz="15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49.02.02  Адаптивная физическая культура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/>
                        <a:t>49.02.03 Спорт</a:t>
                      </a:r>
                      <a:endParaRPr lang="ru-RU" sz="1500" b="1" dirty="0"/>
                    </a:p>
                  </a:txBody>
                  <a:tcPr/>
                </a:tc>
              </a:tr>
              <a:tr h="816269"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1500" b="1" dirty="0" smtClean="0"/>
                        <a:t>Педагог по физической культуре и спорту</a:t>
                      </a:r>
                      <a:endParaRPr lang="ru-RU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/>
                        <a:t>Учитель физической культуры</a:t>
                      </a:r>
                      <a:endParaRPr lang="ru-RU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/>
                        <a:t>Инструктор по спорту</a:t>
                      </a:r>
                      <a:endParaRPr lang="ru-RU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1500" b="1" dirty="0" smtClean="0"/>
                        <a:t>Педагог по адаптивной физической культуре и спорту</a:t>
                      </a:r>
                      <a:endParaRPr lang="ru-RU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/>
                        <a:t>Учитель адаптивной физической культуры</a:t>
                      </a:r>
                      <a:endParaRPr lang="ru-RU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/>
                        <a:t>Тренер по виду спорта</a:t>
                      </a:r>
                      <a:endParaRPr lang="ru-RU" sz="1500" b="1" dirty="0"/>
                    </a:p>
                  </a:txBody>
                  <a:tcPr/>
                </a:tc>
              </a:tr>
              <a:tr h="1531501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ПК 1.7. Осуществлять спортивно-педагогическое совершенствование в избранном виде спорта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ПК 2.7. Осуществлять совершенствование двигательной подготовленности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ПК 3.6. Осуществлять спортивно-педагогическое совершенствование в избранном виде спорта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ПК 1.9. Осуществлять спортивно-педагогическое совершенствование в избранном виде спорта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ПК 2.7. Осуществлять совершенствование двигательной подготовленности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ПК 1.9. Осуществлять профессионально-спортивное совершенствование в избранном виде спорта</a:t>
                      </a:r>
                      <a:endParaRPr lang="ru-RU" sz="15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1559409"/>
              </p:ext>
            </p:extLst>
          </p:nvPr>
        </p:nvGraphicFramePr>
        <p:xfrm>
          <a:off x="304798" y="3924684"/>
          <a:ext cx="11600875" cy="25452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00875"/>
              </a:tblGrid>
              <a:tr h="5734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Практический опыт: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тренировочной деятельности в ИВС;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ведения дневника самоконтроля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820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Умения: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выполнять профессионально значимые двигательные действия избранного вида спорта;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вести учет собственной тренировочной деятельности;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оценивать собственное физическое и психическое состояние, в том числе динамику его изменения;</a:t>
                      </a:r>
                    </a:p>
                  </a:txBody>
                  <a:tcPr marL="68580" marR="68580" marT="0" marB="0"/>
                </a:tc>
              </a:tr>
              <a:tr h="3820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Знания: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правила организации самоконтроля, методы и техники самоконтроля занимающегося физической культуре и спортом;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объективные и субъективные показатели самоконтроля за тренировочной деятельностью;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основы анализа показателей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самоконтроля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01267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9302" y="0"/>
            <a:ext cx="10468372" cy="458048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rgbClr val="002060"/>
                </a:solidFill>
              </a:rPr>
              <a:t>Номенклатура </a:t>
            </a:r>
            <a:r>
              <a:rPr lang="ru-RU" sz="1800" b="1" dirty="0" smtClean="0">
                <a:solidFill>
                  <a:srgbClr val="002060"/>
                </a:solidFill>
              </a:rPr>
              <a:t>дисциплин (49.02.01 Физическая культура)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14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456852"/>
              </p:ext>
            </p:extLst>
          </p:nvPr>
        </p:nvGraphicFramePr>
        <p:xfrm>
          <a:off x="230909" y="467640"/>
          <a:ext cx="11222182" cy="5555291"/>
        </p:xfrm>
        <a:graphic>
          <a:graphicData uri="http://schemas.openxmlformats.org/drawingml/2006/table">
            <a:tbl>
              <a:tblPr firstRow="1" firstCol="1" bandRow="1"/>
              <a:tblGrid>
                <a:gridCol w="969818"/>
                <a:gridCol w="7444509"/>
                <a:gridCol w="2807855"/>
              </a:tblGrid>
              <a:tr h="2093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+mj-lt"/>
                          <a:ea typeface="Times New Roman"/>
                        </a:rPr>
                        <a:t>Всего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0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3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Обязательная часть образовательной программы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2952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45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ОГСЭ.00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Общий гуманитарный и социально-экономический цикл 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468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56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ОГСЭ.01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Основы философии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48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ОГСЭ.02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История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48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ОГСЭ.03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Иностранный язык в профессиональной деятельности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148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12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ОГСЭ.04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Физическая культура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176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ОГСЭ 05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Психология общения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48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ЕН.00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Математический и общий естественнонаучный цикл 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144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ЕН.01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Математика 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34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ЕН.02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Информационные технологии в профессиональной деятельности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110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ОП.00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Общепрофессиональный цикл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612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ОП.01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Анатомия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48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ОП.02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Физиология с основами биохимии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48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ОП.03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Гигиенические основы физической культуры и спорта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ОП.04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Основы врачебного контроля, лечебная физическая культура и массаж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ОП.05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Педагогика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52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ОП.06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Психология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ОП.07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Правовое обеспечение профессиональной деятельности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ОП.08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Менеджмент физической культуры и спорта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ОП.09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Основы антидопингового обеспечения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ОП.10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Основы биомеханики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ОП.11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Теория и история физической культуры и спорта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54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ОП.12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Базовые и новые виды физкультурно-спортивной деятельности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118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ОП.13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Безопасность жизнедеятельности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68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367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9302" y="0"/>
            <a:ext cx="10468372" cy="458048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rgbClr val="002060"/>
                </a:solidFill>
              </a:rPr>
              <a:t>Номенклатура </a:t>
            </a:r>
            <a:r>
              <a:rPr lang="ru-RU" sz="1800" b="1" dirty="0" smtClean="0">
                <a:solidFill>
                  <a:srgbClr val="002060"/>
                </a:solidFill>
              </a:rPr>
              <a:t>дисциплин (49.02.02 адаптивная Физическая культура)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15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9565504"/>
              </p:ext>
            </p:extLst>
          </p:nvPr>
        </p:nvGraphicFramePr>
        <p:xfrm>
          <a:off x="230909" y="467640"/>
          <a:ext cx="11222182" cy="6233217"/>
        </p:xfrm>
        <a:graphic>
          <a:graphicData uri="http://schemas.openxmlformats.org/drawingml/2006/table">
            <a:tbl>
              <a:tblPr firstRow="1" firstCol="1" bandRow="1"/>
              <a:tblGrid>
                <a:gridCol w="969818"/>
                <a:gridCol w="7444509"/>
                <a:gridCol w="2807855"/>
              </a:tblGrid>
              <a:tr h="2093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+mj-lt"/>
                          <a:ea typeface="Times New Roman"/>
                        </a:rPr>
                        <a:t>Всего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0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3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Обязательная часть образовательной программы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2952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45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ОГСЭ.00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Общий гуманитарный и социально-экономический цикл 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468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56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ОГСЭ.01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Основы философии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48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ОГСЭ.02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История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48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ОГСЭ.03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Иностранный язык в профессиональной деятельности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148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12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ОГСЭ.04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Физическая культура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176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ОГСЭ 05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Психология общения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48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ЕН.00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Математический и общий естественнонаучный цикл 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144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ЕН.01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Математика 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34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ЕН.02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Информационные технологии в профессиональной деятельности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110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Общепрофессиональный цикл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612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Анатомия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ОП.02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Физиология с основами биохимии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ОП.03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Гигиенические основы физической культуры и спорта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ОП.04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Основы врачебного контроля, лечебная физическая культура и массаж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ОП.05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Медицинские основы адаптивной физической культуры и спорта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ОП.06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Педагогика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ОП.07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Психология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ОП.08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Основы коррекционной педагогики и коррекционной психологии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ОП.09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Правовое обеспечение профессиональной деятельности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Менеджмент физической культуры и спорта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Основы биомеханики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Теория и история физической культуры и спорта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Теория и организация адаптивной физической культуры и адаптивного спорта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Базовые и новые виды физкультурно-спортивной деятельности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106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Безопасность жизнедеятельности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68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028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9302" y="0"/>
            <a:ext cx="10468372" cy="458048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rgbClr val="002060"/>
                </a:solidFill>
              </a:rPr>
              <a:t>Номенклатура </a:t>
            </a:r>
            <a:r>
              <a:rPr lang="ru-RU" sz="1800" b="1" dirty="0" smtClean="0">
                <a:solidFill>
                  <a:srgbClr val="002060"/>
                </a:solidFill>
              </a:rPr>
              <a:t>дисциплин (49.02.03 СПОРТ)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16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071473"/>
              </p:ext>
            </p:extLst>
          </p:nvPr>
        </p:nvGraphicFramePr>
        <p:xfrm>
          <a:off x="230909" y="467640"/>
          <a:ext cx="11222182" cy="5777541"/>
        </p:xfrm>
        <a:graphic>
          <a:graphicData uri="http://schemas.openxmlformats.org/drawingml/2006/table">
            <a:tbl>
              <a:tblPr firstRow="1" firstCol="1" bandRow="1"/>
              <a:tblGrid>
                <a:gridCol w="969818"/>
                <a:gridCol w="7444509"/>
                <a:gridCol w="2807855"/>
              </a:tblGrid>
              <a:tr h="2093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+mj-lt"/>
                          <a:ea typeface="Times New Roman"/>
                        </a:rPr>
                        <a:t>Всего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0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3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Обязательная часть образовательной программы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2952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45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ОГСЭ.00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Общий гуманитарный и социально-экономический цикл 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468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56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ОГСЭ.01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Основы философии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48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ОГСЭ.02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История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48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ОГСЭ.03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Иностранный язык в профессиональной деятельности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148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12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ОГСЭ.04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Физическая культура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176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ОГСЭ 05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Психология общения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48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ЕН.00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Математический и общий естественнонаучный цикл 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144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ЕН.01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Математика 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34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ЕН.02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Информационные технологии в профессиональной деятельности</a:t>
                      </a:r>
                      <a:endParaRPr lang="ru-RU" sz="13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235" marR="592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110</a:t>
                      </a:r>
                      <a:endParaRPr lang="ru-RU" sz="13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indent="184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ОП.00</a:t>
                      </a:r>
                      <a:endParaRPr lang="ru-RU" sz="13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Общепрофессиональный цикл</a:t>
                      </a:r>
                      <a:endParaRPr lang="ru-RU" sz="13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612</a:t>
                      </a:r>
                      <a:endParaRPr lang="ru-RU" sz="13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Анатомия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ОП.02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Физиология с основами биохимии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ОП.03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Гигиенические основы физической культуры и спорта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ОП.04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Основы врачебного контроля, лечебная физическая культура и массаж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ОП.05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Педагогика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52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ОП.06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Психология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ОП.07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Правовое обеспечение профессиональной деятельности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ОП.08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Менеджмент физической культуры и спорта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ОП.09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Основы антидопингового обеспечения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52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Основы биомеханики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Теория и история физической культуры и спорта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54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Базовые и новые виды физкультурно-спортивной деятельности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98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1">
                <a:tc>
                  <a:txBody>
                    <a:bodyPr/>
                    <a:lstStyle/>
                    <a:p>
                      <a:pPr indent="184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ОП.13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Безопасность жизнедеятельности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68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812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327" y="182792"/>
            <a:ext cx="11547607" cy="713136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800" b="1" dirty="0" smtClean="0">
                <a:solidFill>
                  <a:srgbClr val="002060"/>
                </a:solidFill>
              </a:rPr>
              <a:t>Структура профессионального цикла по специальности 49.02.01 Физическая культура (квалификация: педагог по физической культуре и спорту)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17</a:t>
            </a:fld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566194"/>
              </p:ext>
            </p:extLst>
          </p:nvPr>
        </p:nvGraphicFramePr>
        <p:xfrm>
          <a:off x="498764" y="1034471"/>
          <a:ext cx="10972799" cy="5004148"/>
        </p:xfrm>
        <a:graphic>
          <a:graphicData uri="http://schemas.openxmlformats.org/drawingml/2006/table">
            <a:tbl>
              <a:tblPr firstRow="1" firstCol="1" bandRow="1"/>
              <a:tblGrid>
                <a:gridCol w="2087418"/>
                <a:gridCol w="6423495"/>
                <a:gridCol w="2461886"/>
              </a:tblGrid>
              <a:tr h="22706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П.00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Профессиональный цикл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1728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09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ПМ. 01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Преподавание по дополнительным общеобразовательным программам в области физической культуры и спорта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780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13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МДК.01.01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Методика преподавания по дополнительным общеобразовательным программам в области физической культуры спорта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528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6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УП. 01.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Учебная практика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6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ПП. 01.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Производственная практика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36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ПМ.04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Организация физкультурно-оздоровительной и спортивно-массовой работы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396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6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МДК.04.01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Теория и методика физкультурно-оздоровительной и спортивно-массовой работы.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13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МДК.04.02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Организация спортивных соревнований и мероприятий по выполнению населением норм всероссийского физкультурно-спортивного комплекса.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6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УП. 04.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Учебная практика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24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ПП. 04.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Производственная практика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13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ПМ.05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Методическое обеспечение организации физкультурной и спортивной деятельности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228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13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МДК.05.01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Теоретические и прикладные аспекты методической работы в области физической культуре и спорту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6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УП. 05.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Учебная практика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6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ПП. 05.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Производственная практика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6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Преддипломная практика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6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Промежуточная аттестация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54" marR="601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298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327" y="182792"/>
            <a:ext cx="11547607" cy="713136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800" b="1" dirty="0" smtClean="0">
                <a:solidFill>
                  <a:srgbClr val="002060"/>
                </a:solidFill>
              </a:rPr>
              <a:t>Структура профессионального цикла по специальности 49.02.01 Физическая культура (квалификация: учитель физической культуры)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18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3962181"/>
              </p:ext>
            </p:extLst>
          </p:nvPr>
        </p:nvGraphicFramePr>
        <p:xfrm>
          <a:off x="480767" y="904968"/>
          <a:ext cx="11217897" cy="5579764"/>
        </p:xfrm>
        <a:graphic>
          <a:graphicData uri="http://schemas.openxmlformats.org/drawingml/2006/table">
            <a:tbl>
              <a:tblPr firstRow="1" firstCol="1" bandRow="1"/>
              <a:tblGrid>
                <a:gridCol w="2243579"/>
                <a:gridCol w="6463132"/>
                <a:gridCol w="2511186"/>
              </a:tblGrid>
              <a:tr h="2527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П.00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Профессиональный цикл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1728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5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ПМ. 02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Преподавание физической культуры по основным общеобразовательным программам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780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МДК.02.01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Методика обучения предмету «Физическая культура»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5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МДК.02.02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Теоретические и методические основы организации и проведения внеурочной работы и занятий в области физической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культуры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364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УП. 02.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Учебная практика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ПП. 02.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Производственная практика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64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ПМ.04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Организация физкультурно-оздоровительной и спортивно-массовой работы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396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МДК.04.01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Теория и методика физкультурно-оздоровительной и спортивно-массовой работы.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5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МДК.04.02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Организация спортивных соревнований и мероприятий по выполнению населением норм всероссийского физкультурно-спортивного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комплекса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УП. 04.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Учебная практика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ПП. 04.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Производственная практика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5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ПМ.05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Методическое обеспечение организации физкультурной и спортивной деятельности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228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5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МДК.05.01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Теоретические и прикладные аспекты методической работы в области физической культуре и спорту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УП. 05.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Учебная практика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ПП. 05.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Производственная практика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Преддипломная практика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Промежуточная аттестация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400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327" y="182792"/>
            <a:ext cx="11547607" cy="713136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800" b="1" dirty="0" smtClean="0">
                <a:solidFill>
                  <a:srgbClr val="002060"/>
                </a:solidFill>
              </a:rPr>
              <a:t>Структура профессионального цикла по специальности 49.02.01 Физическая культура (квалификация: инструктор по спорту)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19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986267"/>
              </p:ext>
            </p:extLst>
          </p:nvPr>
        </p:nvGraphicFramePr>
        <p:xfrm>
          <a:off x="526327" y="982443"/>
          <a:ext cx="11333163" cy="5321033"/>
        </p:xfrm>
        <a:graphic>
          <a:graphicData uri="http://schemas.openxmlformats.org/drawingml/2006/table">
            <a:tbl>
              <a:tblPr firstRow="1" firstCol="1" bandRow="1"/>
              <a:tblGrid>
                <a:gridCol w="1838182"/>
                <a:gridCol w="7518400"/>
                <a:gridCol w="1976581"/>
              </a:tblGrid>
              <a:tr h="1991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П.00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Профессиональный цикл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1728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657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ПМ. 03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Организация и проведение физкультурно-оздоровительных, спортивных, рекреационных занятий, занятий по фитнес-программам, по виду спорта (направлению физической подготовки) с населением различных возрастных групп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780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74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МДК.03.01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Методика проведения физкультурно-оздоровительных, спортивных, рекреационных занятий, занятий по фитнес-программам, по виду спорта (направлению физической подготовки) с населением различных возрастных групп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528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1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УП. 03.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Учебная практика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1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ПП. 03.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Производственная практика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0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ПМ.04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Организация физкультурно-оздоровительной и спортивно-массовой работы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396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1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МДК.04.01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Теория и методика физкультурно-оздоровительной и спортивно-массовой работы.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28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МДК.04.02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Организация спортивных соревнований и мероприятий по выполнению населением норм всероссийского физкультурно-спортивного комплекса.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1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УП. 04.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Учебная практика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1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ПП. 04.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Производственная практика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28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ПМ.05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Методическое обеспечение организации физкультурной и спортивной деятельности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228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28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МДК.05.01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Теоретические и прикладные аспекты методической работы в области физической культуре и спорту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1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УП. 05.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Учебная практика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1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ПП. 05.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Производственная практика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1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Преддипломная практика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1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Промежуточная аттестация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68" marR="61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570038" y="21018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56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6909" y="272196"/>
            <a:ext cx="10001412" cy="596022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b="1" dirty="0">
                <a:solidFill>
                  <a:srgbClr val="002060"/>
                </a:solidFill>
              </a:rPr>
              <a:t>Соответствие профессиональных модулей присваиваемым </a:t>
            </a:r>
            <a:r>
              <a:rPr lang="ru-RU" sz="2000" b="1" dirty="0" smtClean="0">
                <a:solidFill>
                  <a:srgbClr val="002060"/>
                </a:solidFill>
              </a:rPr>
              <a:t>квалификациям по специальности 49.02.01 Физическая культура </a:t>
            </a:r>
            <a:r>
              <a:rPr lang="ru-RU" sz="4800" dirty="0">
                <a:latin typeface="Calibri"/>
                <a:ea typeface="Calibri"/>
                <a:cs typeface="Times New Roman"/>
              </a:rPr>
              <a:t/>
            </a:r>
            <a:br>
              <a:rPr lang="ru-RU" sz="48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2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5188944"/>
              </p:ext>
            </p:extLst>
          </p:nvPr>
        </p:nvGraphicFramePr>
        <p:xfrm>
          <a:off x="110838" y="757382"/>
          <a:ext cx="12081163" cy="585101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5278922"/>
                <a:gridCol w="2193963"/>
                <a:gridCol w="2209092"/>
                <a:gridCol w="2399186"/>
              </a:tblGrid>
              <a:tr h="422804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Наименование профессиональных модулей</a:t>
                      </a:r>
                      <a:endParaRPr lang="ru-RU" sz="18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33059" marR="33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Квалификации</a:t>
                      </a:r>
                      <a:endParaRPr lang="ru-RU" sz="1800" b="1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33059" marR="33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22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SimSun"/>
                          <a:cs typeface="Times New Roman"/>
                        </a:rPr>
                        <a:t>Педагог по физической культуре и спорту</a:t>
                      </a:r>
                      <a:endParaRPr lang="ru-RU" sz="18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33059" marR="33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Учитель физической культуры</a:t>
                      </a:r>
                      <a:endParaRPr lang="ru-RU" sz="18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33059" marR="33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Инструктор по спорту</a:t>
                      </a:r>
                      <a:endParaRPr lang="ru-RU" sz="18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33059" marR="33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828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j-lt"/>
                          <a:ea typeface="Courier New"/>
                          <a:cs typeface="Times New Roman"/>
                        </a:rPr>
                        <a:t>Преподавание по дополнительным общеобразовательным программам в области физической культуры и спорта</a:t>
                      </a:r>
                      <a:endParaRPr lang="ru-RU" sz="1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33059" marR="33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j-lt"/>
                          <a:ea typeface="Courier New"/>
                          <a:cs typeface="Times New Roman"/>
                        </a:rPr>
                        <a:t>Осваивается</a:t>
                      </a:r>
                      <a:endParaRPr lang="ru-RU" sz="1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33059" marR="33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33059" marR="33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33059" marR="33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121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j-lt"/>
                          <a:ea typeface="Courier New"/>
                          <a:cs typeface="Times New Roman"/>
                        </a:rPr>
                        <a:t>Преподавание физической культуры по основным общеобразовательным программам</a:t>
                      </a:r>
                      <a:endParaRPr lang="ru-RU" sz="1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33059" marR="33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33059" marR="33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j-lt"/>
                          <a:ea typeface="Courier New"/>
                          <a:cs typeface="Times New Roman"/>
                        </a:rPr>
                        <a:t>Осваивается</a:t>
                      </a:r>
                      <a:endParaRPr lang="ru-RU" sz="1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33059" marR="33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33059" marR="33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06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Организация и проведение физкультурно-оздоровительных, спортивных, рекреационных занятий, занятий по фитнес-программам, по виду спорта (направлению физической подготовки) с населением различных возрастных групп</a:t>
                      </a:r>
                      <a:endParaRPr lang="ru-RU" sz="1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33059" marR="33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33059" marR="33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33059" marR="33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+mj-lt"/>
                          <a:ea typeface="Courier New"/>
                          <a:cs typeface="Times New Roman"/>
                        </a:rPr>
                        <a:t>Осваивается</a:t>
                      </a:r>
                      <a:endParaRPr lang="ru-RU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33059" marR="33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6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Организация физкультурно-оздоровительной и спортивно-массовой работы</a:t>
                      </a:r>
                      <a:endParaRPr lang="ru-RU" sz="1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33059" marR="33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+mj-lt"/>
                          <a:ea typeface="Courier New"/>
                          <a:cs typeface="Times New Roman"/>
                        </a:rPr>
                        <a:t>Осваивается</a:t>
                      </a:r>
                      <a:endParaRPr lang="ru-RU" sz="1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33059" marR="33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+mj-lt"/>
                          <a:ea typeface="Courier New"/>
                          <a:cs typeface="Times New Roman"/>
                        </a:rPr>
                        <a:t>Осваивается</a:t>
                      </a:r>
                      <a:endParaRPr lang="ru-RU" sz="1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33059" marR="33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+mj-lt"/>
                          <a:ea typeface="Courier New"/>
                          <a:cs typeface="Times New Roman"/>
                        </a:rPr>
                        <a:t>Осваивается</a:t>
                      </a:r>
                      <a:endParaRPr lang="ru-RU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33059" marR="33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6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Методическое обеспечение физкультурной и спортивной деятельности</a:t>
                      </a:r>
                      <a:endParaRPr lang="ru-RU" sz="1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33059" marR="33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+mj-lt"/>
                          <a:ea typeface="Courier New"/>
                          <a:cs typeface="Times New Roman"/>
                        </a:rPr>
                        <a:t>Осваивается</a:t>
                      </a:r>
                      <a:endParaRPr lang="ru-RU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33059" marR="33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+mj-lt"/>
                          <a:ea typeface="Courier New"/>
                          <a:cs typeface="Times New Roman"/>
                        </a:rPr>
                        <a:t>Осваивается</a:t>
                      </a:r>
                      <a:endParaRPr lang="ru-RU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33059" marR="33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+mj-lt"/>
                          <a:ea typeface="Courier New"/>
                          <a:cs typeface="Times New Roman"/>
                        </a:rPr>
                        <a:t>Осваивается</a:t>
                      </a:r>
                      <a:endParaRPr lang="ru-RU" sz="1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33059" marR="33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51658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11547607" cy="713136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800" b="1" dirty="0" smtClean="0">
                <a:solidFill>
                  <a:srgbClr val="002060"/>
                </a:solidFill>
              </a:rPr>
              <a:t>Структура профессионального цикла по специальности 49.02.02 адаптивная Физическая культура (квалификация: педагог по адаптивной физической культуре и спорту)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20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8227080"/>
              </p:ext>
            </p:extLst>
          </p:nvPr>
        </p:nvGraphicFramePr>
        <p:xfrm>
          <a:off x="203200" y="753918"/>
          <a:ext cx="11850254" cy="5673644"/>
        </p:xfrm>
        <a:graphic>
          <a:graphicData uri="http://schemas.openxmlformats.org/drawingml/2006/table">
            <a:tbl>
              <a:tblPr/>
              <a:tblGrid>
                <a:gridCol w="1468581"/>
                <a:gridCol w="8335414"/>
                <a:gridCol w="2046259"/>
              </a:tblGrid>
              <a:tr h="1842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П.00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Профессиональный цикл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1728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5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ПМ. 01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Организация и проведение тренировочного процесса занимающихся  по виду адаптивного спорта (группе спортивных дисциплин)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780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5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МДК.01.01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Теория и методика организации и проведение тренировочного процесса занимающихся  по виду адаптивного спорта (группе спортивных дисциплин).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528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2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УП. 01.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Учебная практика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108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2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ПП. 01.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Производственная практика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144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5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ПМ.03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Организация физкультурно-спортивной деятельности с инвалидами и лицами с ограниченными возможностями здоровья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396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5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МДК.03.01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Теория и методика организации  и проведения мероприятий и занятий по адаптивной физической культуре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166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4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МДК.03.02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Организация спортивных соревнований и мероприятий по выполнению лицами с инвалидностью и 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ограниченными возможностями здоровья  норм всероссийского физкультурно-спортивного комплекса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86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2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УП. 03.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Учебная практика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ПП. 03.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Производственная практика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4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ПМ.04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Методическое обеспечение организации физкультурной и спортивной деятельности инвалидов, лиц с ограниченными возможностями здоровья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228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5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МДК.04.01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Методическое обеспечение организации физкультурной и спортивной деятельности инвалидов, лиц с ограниченными возможностями здоровья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120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2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УП. 04.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Учебная практика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2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ПП. 04.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Производственная практика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2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Преддипломная практика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144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2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Промежуточная аттестация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180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15" marR="51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358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273" y="-110837"/>
            <a:ext cx="11547607" cy="713136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solidFill>
                  <a:srgbClr val="002060"/>
                </a:solidFill>
              </a:rPr>
              <a:t>Структура профессионального цикла по специальности 49.02.02 адаптивная Физическая культура (квалификация: Учитель адаптивной физической культуры)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21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5920395"/>
              </p:ext>
            </p:extLst>
          </p:nvPr>
        </p:nvGraphicFramePr>
        <p:xfrm>
          <a:off x="83127" y="544454"/>
          <a:ext cx="12044218" cy="6061241"/>
        </p:xfrm>
        <a:graphic>
          <a:graphicData uri="http://schemas.openxmlformats.org/drawingml/2006/table">
            <a:tbl>
              <a:tblPr/>
              <a:tblGrid>
                <a:gridCol w="1243697"/>
                <a:gridCol w="9389530"/>
                <a:gridCol w="1410991"/>
              </a:tblGrid>
              <a:tr h="1734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П.00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Профессиональный цикл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1728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9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ПМ. 02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Организация адаптивного физического воспитания обучающихся в общеобразовательных организациях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780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9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МДК.02.01</a:t>
                      </a:r>
                    </a:p>
                  </a:txBody>
                  <a:tcPr marL="47817" marR="478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Частные методики адаптивного физического воспитания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817" marR="47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440</a:t>
                      </a:r>
                    </a:p>
                  </a:txBody>
                  <a:tcPr marL="47817" marR="47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9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МДК.02.02</a:t>
                      </a:r>
                    </a:p>
                  </a:txBody>
                  <a:tcPr marL="47817" marR="478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Методика адаптивного физического воспитания обучающихся, отнесенных к медицинским группам</a:t>
                      </a:r>
                    </a:p>
                  </a:txBody>
                  <a:tcPr marL="47817" marR="47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88</a:t>
                      </a:r>
                    </a:p>
                  </a:txBody>
                  <a:tcPr marL="47817" marR="47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4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УП. 02.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Учебная практика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108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4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ПП. 02.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Производственная практика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144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60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ПМ.03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Организация физкультурно-спортивной деятельности с инвалидами и лицами с ограниченными возможностями здоровья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396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9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МДК.03.01</a:t>
                      </a:r>
                    </a:p>
                  </a:txBody>
                  <a:tcPr marL="47817" marR="478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Теория и методика организации  и проведения мероприятий и занятий по адаптивной физической культуре</a:t>
                      </a:r>
                    </a:p>
                  </a:txBody>
                  <a:tcPr marL="47817" marR="478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166</a:t>
                      </a:r>
                    </a:p>
                  </a:txBody>
                  <a:tcPr marL="47817" marR="47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44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МДК.03.02</a:t>
                      </a:r>
                    </a:p>
                  </a:txBody>
                  <a:tcPr marL="47817" marR="478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Организация спортивных соревнований и мероприятий по выполнению лицами с инвалидностью и </a:t>
                      </a:r>
                      <a:r>
                        <a:rPr lang="ru-RU" sz="1400" baseline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ограниченными </a:t>
                      </a:r>
                      <a:r>
                        <a:rPr lang="ru-RU" sz="14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возможностями здоровья  норм всероссийского физкультурно-спортивного комплекса</a:t>
                      </a:r>
                    </a:p>
                  </a:txBody>
                  <a:tcPr marL="47817" marR="478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86</a:t>
                      </a:r>
                    </a:p>
                  </a:txBody>
                  <a:tcPr marL="47817" marR="47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4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УП. 03.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Учебная практика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94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ПП. 03.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Производственная практика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9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ПМ.04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Методическое обеспечение организации физкультурной и спортивной деятельности инвалидов, лиц с ограниченными возможностями здоровья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228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9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МДК.04.01</a:t>
                      </a:r>
                    </a:p>
                  </a:txBody>
                  <a:tcPr marL="47817" marR="478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Методическое обеспечение организации физкультурной и спортивной деятельности инвалидов, лиц с ограниченными возможностями здоровья</a:t>
                      </a:r>
                    </a:p>
                  </a:txBody>
                  <a:tcPr marL="47817" marR="478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120</a:t>
                      </a:r>
                    </a:p>
                  </a:txBody>
                  <a:tcPr marL="47817" marR="47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4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УП. 04.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Учебная практика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4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ПП. 04.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Производственная практика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4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Преддипломная практика</a:t>
                      </a:r>
                      <a:endParaRPr lang="ru-RU" sz="1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144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4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817" marR="478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Промежуточная аттестация</a:t>
                      </a:r>
                      <a:endParaRPr lang="ru-RU" sz="1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817" marR="478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180</a:t>
                      </a:r>
                    </a:p>
                  </a:txBody>
                  <a:tcPr marL="47817" marR="47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592388" y="20510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45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273" y="-110837"/>
            <a:ext cx="11547607" cy="713136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solidFill>
                  <a:srgbClr val="002060"/>
                </a:solidFill>
              </a:rPr>
              <a:t>Структура профессионального цикла по специальности 49.02.03 Спорт 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592388" y="20510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393003"/>
              </p:ext>
            </p:extLst>
          </p:nvPr>
        </p:nvGraphicFramePr>
        <p:xfrm>
          <a:off x="260332" y="442929"/>
          <a:ext cx="11721135" cy="5888736"/>
        </p:xfrm>
        <a:graphic>
          <a:graphicData uri="http://schemas.openxmlformats.org/drawingml/2006/table">
            <a:tbl>
              <a:tblPr/>
              <a:tblGrid>
                <a:gridCol w="1822992"/>
                <a:gridCol w="7969434"/>
                <a:gridCol w="1928709"/>
              </a:tblGrid>
              <a:tr h="272935">
                <a:tc>
                  <a:txBody>
                    <a:bodyPr/>
                    <a:lstStyle/>
                    <a:p>
                      <a:pPr indent="184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П.00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Профессиональный цикл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4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1728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8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ПМ. 01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Организация и проведение спортивной подготовки и судейства спортивных соревнований в ИВС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912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9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МДК.01.01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Осуществление спортивной подготовки в ИВС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592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9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МДК.01.02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Организация судейства спортивных соревнований в ИВС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68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9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УП. 01.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Учебная практика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108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9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ПП. 01.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Производственная практика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144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8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ПМ.02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Преподавание по дополнительным общеобразовательным программам в области физической культуры и спорта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264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8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МДК.02.01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Методика преподавания по дополнительным общеобразовательным программам в области физической культуры и спорта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120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9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УП. 02.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Учебная практика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9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ПП. 02.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Производственная практика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8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ПМ.03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Методическое обеспечение спортивной подготовки и дополнительных общеобразовательных программ в области физической культуры и спорта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228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8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МДК.03.01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Теоретические и прикладные аспекты методической работы в области физической культуры и спорта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120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9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УП. 03.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Учебная практика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9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ПП. 03.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Производственная практика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9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Преддипломная практика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4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144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935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Промежуточная аттестация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4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180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08" marR="62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969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Проблемы, перспективы реализации ОПОП в соответствии с требованиями </a:t>
            </a:r>
            <a:r>
              <a:rPr lang="ru-RU" sz="3600" dirty="0"/>
              <a:t>ФГОС </a:t>
            </a:r>
            <a:r>
              <a:rPr lang="ru-RU" sz="3600" dirty="0" smtClean="0"/>
              <a:t>СПО</a:t>
            </a:r>
            <a:r>
              <a:rPr lang="ru-RU" sz="3600" dirty="0"/>
              <a:t> </a:t>
            </a:r>
            <a:r>
              <a:rPr lang="ru-RU" sz="3600" dirty="0" smtClean="0"/>
              <a:t>по </a:t>
            </a:r>
            <a:r>
              <a:rPr lang="ru-RU" sz="3600" dirty="0"/>
              <a:t>специальностям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УГС </a:t>
            </a:r>
            <a:r>
              <a:rPr lang="ru-RU" sz="3600" dirty="0"/>
              <a:t>49.00.00 Физическая культура и спорт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02997" y="4859636"/>
            <a:ext cx="6658253" cy="1069848"/>
          </a:xfrm>
        </p:spPr>
        <p:txBody>
          <a:bodyPr/>
          <a:lstStyle/>
          <a:p>
            <a:pPr algn="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56948" y="106532"/>
            <a:ext cx="11150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Федеральное учебно-методическое объединение </a:t>
            </a:r>
            <a:r>
              <a:rPr lang="ru-RU" dirty="0">
                <a:solidFill>
                  <a:prstClr val="black"/>
                </a:solidFill>
              </a:rPr>
              <a:t>в системе среднего профессионального образования по укрупненным группам профессий, специальностей 49.00.00 Физическая культура и спорт</a:t>
            </a:r>
          </a:p>
        </p:txBody>
      </p:sp>
    </p:spTree>
    <p:extLst>
      <p:ext uri="{BB962C8B-B14F-4D97-AF65-F5344CB8AC3E}">
        <p14:creationId xmlns:p14="http://schemas.microsoft.com/office/powerpoint/2010/main" val="382307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491" y="272196"/>
            <a:ext cx="10778836" cy="596022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b="1" dirty="0">
                <a:solidFill>
                  <a:srgbClr val="002060"/>
                </a:solidFill>
              </a:rPr>
              <a:t>Соответствие профессиональных модулей присваиваемым </a:t>
            </a:r>
            <a:r>
              <a:rPr lang="ru-RU" sz="2000" b="1" dirty="0" smtClean="0">
                <a:solidFill>
                  <a:srgbClr val="002060"/>
                </a:solidFill>
              </a:rPr>
              <a:t>квалификациям 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по специальности 49.02.02  Адаптивная Физическая культура </a:t>
            </a:r>
            <a:r>
              <a:rPr lang="ru-RU" sz="4800" dirty="0">
                <a:latin typeface="Calibri"/>
                <a:ea typeface="Calibri"/>
                <a:cs typeface="Times New Roman"/>
              </a:rPr>
              <a:t/>
            </a:r>
            <a:br>
              <a:rPr lang="ru-RU" sz="48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3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8599271"/>
              </p:ext>
            </p:extLst>
          </p:nvPr>
        </p:nvGraphicFramePr>
        <p:xfrm>
          <a:off x="110838" y="757382"/>
          <a:ext cx="11914907" cy="547751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496386"/>
                <a:gridCol w="2699951"/>
                <a:gridCol w="2718570"/>
              </a:tblGrid>
              <a:tr h="43279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Наименование профессиональных модулей</a:t>
                      </a:r>
                      <a:endParaRPr lang="ru-RU" sz="18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33059" marR="33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Квалификации</a:t>
                      </a:r>
                      <a:endParaRPr lang="ru-RU" sz="1800" b="1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33059" marR="33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13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Педагог по адаптивной физической культуре и спорту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Учитель адаптивной физической культуры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78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Организация и проведение тренировочного процесса занимающихся  по виду адаптивного спорта (группе спортивных дисциплин).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Осваивается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2415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Организация адаптивного физического воспитания обучающихся в общеобразовательных организациях.</a:t>
                      </a:r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Осваивается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9342">
                <a:tc>
                  <a:txBody>
                    <a:bodyPr/>
                    <a:lstStyle/>
                    <a:p>
                      <a:r>
                        <a:rPr lang="ru-RU" dirty="0" smtClean="0"/>
                        <a:t>Организация физкультурно-спортивной деятельности с инвалидами и лицами с ограниченными возможностями здоровья</a:t>
                      </a:r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Осваивается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Осваивается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3220">
                <a:tc>
                  <a:txBody>
                    <a:bodyPr/>
                    <a:lstStyle/>
                    <a:p>
                      <a:r>
                        <a:rPr lang="ru-RU" dirty="0" smtClean="0"/>
                        <a:t>Методическое обеспечение организации физкультурной и спортивной деятельности инвалидов, лиц с ограниченными возможностями здоровья.</a:t>
                      </a:r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Осваивается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Осваивается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5332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7150" y="147281"/>
            <a:ext cx="11097087" cy="704976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rgbClr val="002060"/>
                </a:solidFill>
              </a:rPr>
              <a:t>Квалификация и основные виды деятельности, определяемые ФГОС </a:t>
            </a:r>
            <a:r>
              <a:rPr lang="ru-RU" sz="1800" b="1" dirty="0">
                <a:solidFill>
                  <a:srgbClr val="002060"/>
                </a:solidFill>
              </a:rPr>
              <a:t>СПО49.02.03 Спорт</a:t>
            </a:r>
            <a:br>
              <a:rPr lang="ru-RU" sz="1800" b="1" dirty="0">
                <a:solidFill>
                  <a:srgbClr val="002060"/>
                </a:solidFill>
              </a:rPr>
            </a:br>
            <a:endParaRPr lang="ru-RU" sz="1800" b="1" dirty="0">
              <a:solidFill>
                <a:srgbClr val="00206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9611233"/>
              </p:ext>
            </p:extLst>
          </p:nvPr>
        </p:nvGraphicFramePr>
        <p:xfrm>
          <a:off x="443345" y="683720"/>
          <a:ext cx="11360728" cy="36299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360728"/>
              </a:tblGrid>
              <a:tr h="61242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Тренер</a:t>
                      </a:r>
                      <a:r>
                        <a:rPr lang="ru-RU" sz="2800" b="1" baseline="0" dirty="0" smtClean="0"/>
                        <a:t> по виду спорта</a:t>
                      </a:r>
                      <a:endParaRPr lang="ru-RU" sz="2800" b="1" dirty="0"/>
                    </a:p>
                  </a:txBody>
                  <a:tcPr/>
                </a:tc>
              </a:tr>
              <a:tr h="61242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</a:rPr>
                        <a:t>Организация и проведение спортивной подготовки и судейства спортивных соревнований в избранном виде спорта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2000" b="1" dirty="0"/>
                    </a:p>
                  </a:txBody>
                  <a:tcPr/>
                </a:tc>
              </a:tr>
              <a:tr h="6124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</a:rPr>
                        <a:t>Преподавание по дополнительным общеобразовательным программам в области физической культуры и спорта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2000" b="1" dirty="0"/>
                    </a:p>
                  </a:txBody>
                  <a:tcPr/>
                </a:tc>
              </a:tr>
              <a:tr h="6124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</a:rPr>
                        <a:t>Методическое обеспечение спортивной подготовки и дополнительных общеобразовательных программ в области физической культуры и спорта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475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89949" y="236057"/>
            <a:ext cx="10058400" cy="420891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2400" b="1" dirty="0">
                <a:solidFill>
                  <a:srgbClr val="002060"/>
                </a:solidFill>
              </a:rPr>
              <a:t>I</a:t>
            </a:r>
            <a:r>
              <a:rPr lang="ru-RU" sz="2400" b="1" dirty="0" smtClean="0">
                <a:solidFill>
                  <a:srgbClr val="002060"/>
                </a:solidFill>
              </a:rPr>
              <a:t>II</a:t>
            </a:r>
            <a:r>
              <a:rPr lang="ru-RU" sz="2400" b="1" dirty="0">
                <a:solidFill>
                  <a:srgbClr val="002060"/>
                </a:solidFill>
              </a:rPr>
              <a:t>. </a:t>
            </a:r>
            <a:r>
              <a:rPr lang="ru-RU" sz="2400" b="1" dirty="0" smtClean="0">
                <a:solidFill>
                  <a:srgbClr val="002060"/>
                </a:solidFill>
              </a:rPr>
              <a:t>ТРЕБОВАНИЯ </a:t>
            </a:r>
            <a:r>
              <a:rPr lang="ru-RU" sz="2400" b="1" dirty="0">
                <a:solidFill>
                  <a:srgbClr val="002060"/>
                </a:solidFill>
              </a:rPr>
              <a:t>К РЕЗУЛЬТАТАМ ОСВОЕНИЯ ОБРАЗОВАТЕЛЬНОЙ ПРОГРАММЫ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7451" y="1269502"/>
            <a:ext cx="5424258" cy="3861792"/>
          </a:xfrm>
          <a:prstGeom prst="roundRect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indent="450215" algn="ctr"/>
            <a:r>
              <a:rPr lang="ru-RU" sz="2000" b="1" dirty="0">
                <a:solidFill>
                  <a:prstClr val="black"/>
                </a:solidFill>
                <a:ea typeface="Times New Roman"/>
              </a:rPr>
              <a:t>Общие компетенции </a:t>
            </a:r>
            <a:r>
              <a:rPr lang="ru-RU" sz="2000" dirty="0" smtClean="0">
                <a:solidFill>
                  <a:prstClr val="black"/>
                </a:solidFill>
                <a:ea typeface="Times New Roman"/>
              </a:rPr>
              <a:t>- </a:t>
            </a:r>
            <a:r>
              <a:rPr lang="ru-RU" sz="2000" dirty="0">
                <a:solidFill>
                  <a:prstClr val="black"/>
                </a:solidFill>
                <a:ea typeface="Times New Roman"/>
              </a:rPr>
              <a:t>«универсальные способы деятельности, общие для всех (большинства) профессий и специальностей, направленные на решение профессионально-трудовых задач и являющиеся условием интеграции выпускника в социально-трудовые отношения на рынке </a:t>
            </a:r>
            <a:r>
              <a:rPr lang="ru-RU" sz="2000" dirty="0" smtClean="0">
                <a:solidFill>
                  <a:prstClr val="black"/>
                </a:solidFill>
                <a:ea typeface="Times New Roman"/>
              </a:rPr>
              <a:t>труда</a:t>
            </a:r>
            <a:endParaRPr lang="ru-RU" sz="2000" dirty="0">
              <a:solidFill>
                <a:prstClr val="black"/>
              </a:solidFill>
              <a:ea typeface="Times New Roman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400799" y="1287257"/>
            <a:ext cx="5566299" cy="3826282"/>
          </a:xfrm>
          <a:prstGeom prst="roundRect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indent="450215" algn="ctr">
              <a:lnSpc>
                <a:spcPct val="150000"/>
              </a:lnSpc>
              <a:spcAft>
                <a:spcPts val="800"/>
              </a:spcAft>
            </a:pPr>
            <a:r>
              <a:rPr lang="ru-RU" sz="2000" b="1" dirty="0">
                <a:solidFill>
                  <a:prstClr val="black"/>
                </a:solidFill>
                <a:ea typeface="Times New Roman"/>
              </a:rPr>
              <a:t>Профессиональные компетенции  - </a:t>
            </a:r>
            <a:r>
              <a:rPr lang="ru-RU" sz="2000" dirty="0">
                <a:solidFill>
                  <a:prstClr val="black"/>
                </a:solidFill>
                <a:ea typeface="Times New Roman"/>
              </a:rPr>
              <a:t>способность успешно действовать на основе умений, знаний и практического опыта при решении задач профессиональной </a:t>
            </a:r>
            <a:r>
              <a:rPr lang="ru-RU" sz="2000" dirty="0" smtClean="0">
                <a:solidFill>
                  <a:prstClr val="black"/>
                </a:solidFill>
                <a:ea typeface="Times New Roman"/>
              </a:rPr>
              <a:t>деятельности</a:t>
            </a:r>
            <a:endParaRPr lang="ru-RU" sz="2000" dirty="0">
              <a:solidFill>
                <a:prstClr val="black"/>
              </a:solidFill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2378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70011" y="85137"/>
            <a:ext cx="10267114" cy="775997"/>
          </a:xfrm>
        </p:spPr>
        <p:txBody>
          <a:bodyPr>
            <a:normAutofit/>
          </a:bodyPr>
          <a:lstStyle/>
          <a:p>
            <a:pPr lvl="0" algn="ctr"/>
            <a:r>
              <a:rPr lang="ru-RU" sz="2400" b="1" dirty="0">
                <a:solidFill>
                  <a:srgbClr val="002060"/>
                </a:solidFill>
              </a:rPr>
              <a:t>I</a:t>
            </a:r>
            <a:r>
              <a:rPr lang="ru-RU" sz="2400" b="1" dirty="0" smtClean="0">
                <a:solidFill>
                  <a:srgbClr val="002060"/>
                </a:solidFill>
              </a:rPr>
              <a:t>II</a:t>
            </a:r>
            <a:r>
              <a:rPr lang="ru-RU" sz="2400" b="1" dirty="0">
                <a:solidFill>
                  <a:srgbClr val="002060"/>
                </a:solidFill>
              </a:rPr>
              <a:t>. </a:t>
            </a:r>
            <a:r>
              <a:rPr lang="ru-RU" sz="2400" b="1" dirty="0" smtClean="0">
                <a:solidFill>
                  <a:srgbClr val="002060"/>
                </a:solidFill>
              </a:rPr>
              <a:t>ТРЕБОВАНИЯ </a:t>
            </a:r>
            <a:r>
              <a:rPr lang="ru-RU" sz="2400" b="1" dirty="0">
                <a:solidFill>
                  <a:srgbClr val="002060"/>
                </a:solidFill>
              </a:rPr>
              <a:t>К РЕЗУЛЬТАТАМ ОСВОЕНИЯ ОБРАЗОВАТЕЛЬНОЙ </a:t>
            </a:r>
            <a:r>
              <a:rPr lang="ru-RU" sz="2400" b="1" dirty="0" smtClean="0">
                <a:solidFill>
                  <a:srgbClr val="002060"/>
                </a:solidFill>
              </a:rPr>
              <a:t>ПРОГРАММЫ (ОБЩИЕ КОМПЕТЕНЦИИ)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7452" y="887767"/>
            <a:ext cx="11611993" cy="5284433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1600" dirty="0">
                <a:solidFill>
                  <a:prstClr val="black"/>
                </a:solidFill>
                <a:ea typeface="Times New Roman"/>
              </a:rPr>
              <a:t>ОК 01. Выбирать способы решения задач профессиональной деятельности, применительно к различным контекстам.</a:t>
            </a:r>
          </a:p>
          <a:p>
            <a:pPr marL="0"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1600" dirty="0">
                <a:solidFill>
                  <a:prstClr val="black"/>
                </a:solidFill>
                <a:ea typeface="Times New Roman"/>
              </a:rPr>
              <a:t>ОК 02. Осуществлять поиск, анализ и интерпретацию информации, необходимой для выполнения задач профессиональной деятельности.</a:t>
            </a:r>
          </a:p>
          <a:p>
            <a:pPr marL="0"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1600" dirty="0">
                <a:solidFill>
                  <a:prstClr val="black"/>
                </a:solidFill>
                <a:ea typeface="Times New Roman"/>
              </a:rPr>
              <a:t>ОК 03. Планировать и реализовывать собственное профессиональное и личностное развитие.</a:t>
            </a:r>
          </a:p>
          <a:p>
            <a:pPr marL="0"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1600" dirty="0">
                <a:solidFill>
                  <a:prstClr val="black"/>
                </a:solidFill>
                <a:ea typeface="Times New Roman"/>
              </a:rPr>
              <a:t>ОК 04. Работать в коллективе и команде, эффективно взаимодействовать с коллегами, руководством, клиентами.</a:t>
            </a:r>
          </a:p>
          <a:p>
            <a:pPr marL="0"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1600" dirty="0">
                <a:solidFill>
                  <a:prstClr val="black"/>
                </a:solidFill>
                <a:ea typeface="Times New Roman"/>
              </a:rPr>
              <a:t>ОК 05. Осуществлять устную и письменную коммуникацию на государственном языке с учетом особенностей социального и культурного контекста.</a:t>
            </a:r>
          </a:p>
          <a:p>
            <a:pPr marL="0"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1600" dirty="0">
                <a:solidFill>
                  <a:prstClr val="black"/>
                </a:solidFill>
                <a:ea typeface="Times New Roman"/>
              </a:rPr>
              <a:t>ОК 06. Проявлять гражданско-патриотическую позицию, демонстрировать осознанное поведение на основе традиционных общечеловеческих ценностей, применять стандарты антикоррупционного поведения.</a:t>
            </a:r>
          </a:p>
          <a:p>
            <a:pPr marL="0"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1600" dirty="0">
                <a:solidFill>
                  <a:prstClr val="black"/>
                </a:solidFill>
                <a:ea typeface="Times New Roman"/>
              </a:rPr>
              <a:t>ОК 07. Содействовать сохранению окружающей среды, ресурсосбережению, эффективно действовать в чрезвычайных ситуациях.</a:t>
            </a:r>
          </a:p>
          <a:p>
            <a:pPr marL="0"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1600" dirty="0">
                <a:solidFill>
                  <a:prstClr val="black"/>
                </a:solidFill>
                <a:ea typeface="Times New Roman"/>
              </a:rPr>
              <a:t>ОК 08. Использовать средства физической культуры для сохранения и укрепления здоровья в процессе профессиональной деятельности и поддержания необходимого уровня физической подготовленности.</a:t>
            </a:r>
          </a:p>
          <a:p>
            <a:pPr marL="0"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1600" dirty="0">
                <a:solidFill>
                  <a:prstClr val="black"/>
                </a:solidFill>
                <a:ea typeface="Times New Roman"/>
              </a:rPr>
              <a:t>ОК 09. Использовать информационные технологии в профессиональной деятельности.</a:t>
            </a:r>
          </a:p>
          <a:p>
            <a:pPr marL="0"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1600" dirty="0">
                <a:solidFill>
                  <a:prstClr val="black"/>
                </a:solidFill>
                <a:ea typeface="Times New Roman"/>
              </a:rPr>
              <a:t>ОК 10. Пользоваться профессиональной документацией на государственном и иностранном языках.</a:t>
            </a:r>
          </a:p>
          <a:p>
            <a:pPr marL="0"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1600" dirty="0">
                <a:solidFill>
                  <a:prstClr val="black"/>
                </a:solidFill>
                <a:ea typeface="Times New Roman"/>
              </a:rPr>
              <a:t>ОК 11. Использовать знания по финансовой грамотности, планировать предпринимательскую деятельность в профессиональной сфере</a:t>
            </a:r>
            <a:r>
              <a:rPr lang="ru-RU" sz="1400" dirty="0">
                <a:solidFill>
                  <a:prstClr val="black"/>
                </a:solidFill>
                <a:ea typeface="Times New Roman"/>
              </a:rPr>
              <a:t>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31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6473" y="0"/>
            <a:ext cx="11554691" cy="568313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rgbClr val="002060"/>
                </a:solidFill>
              </a:rPr>
              <a:t>Требования к результата освоения образовательной программы</a:t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1800" b="1" dirty="0">
                <a:solidFill>
                  <a:srgbClr val="002060"/>
                </a:solidFill>
              </a:rPr>
              <a:t>(</a:t>
            </a:r>
            <a:r>
              <a:rPr lang="ru-RU" sz="1800" b="1" dirty="0" smtClean="0">
                <a:solidFill>
                  <a:srgbClr val="002060"/>
                </a:solidFill>
              </a:rPr>
              <a:t>Общие компетенции)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7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367999"/>
              </p:ext>
            </p:extLst>
          </p:nvPr>
        </p:nvGraphicFramePr>
        <p:xfrm>
          <a:off x="258619" y="701964"/>
          <a:ext cx="11545453" cy="5577840"/>
        </p:xfrm>
        <a:graphic>
          <a:graphicData uri="http://schemas.openxmlformats.org/drawingml/2006/table">
            <a:tbl>
              <a:tblPr firstRow="1" firstCol="1" bandRow="1"/>
              <a:tblGrid>
                <a:gridCol w="674254"/>
                <a:gridCol w="2445619"/>
                <a:gridCol w="8425580"/>
              </a:tblGrid>
              <a:tr h="1641664">
                <a:tc rowSpan="2">
                  <a:txBody>
                    <a:bodyPr/>
                    <a:lstStyle/>
                    <a:p>
                      <a:pPr marL="0" marR="71755" indent="0" algn="just" defTabSz="914400" rtl="0" eaLnBrk="1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Pct val="85000"/>
                        <a:buFont typeface="Wingdings" pitchFamily="2" charset="2"/>
                        <a:buNone/>
                      </a:pPr>
                      <a:r>
                        <a:rPr lang="ru-RU" sz="1600" kern="1200" dirty="0">
                          <a:solidFill>
                            <a:prstClr val="black"/>
                          </a:solidFill>
                          <a:latin typeface="+mn-lt"/>
                          <a:ea typeface="Times New Roman"/>
                          <a:cs typeface="+mn-cs"/>
                        </a:rPr>
                        <a:t>ОК 01</a:t>
                      </a:r>
                    </a:p>
                  </a:txBody>
                  <a:tcPr marL="31454" marR="31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Pct val="85000"/>
                        <a:buFont typeface="Wingdings" pitchFamily="2" charset="2"/>
                        <a:buNone/>
                      </a:pPr>
                      <a:r>
                        <a:rPr lang="ru-RU" sz="1600" kern="1200" dirty="0">
                          <a:solidFill>
                            <a:prstClr val="black"/>
                          </a:solidFill>
                          <a:latin typeface="+mn-lt"/>
                          <a:ea typeface="Times New Roman"/>
                          <a:cs typeface="+mn-cs"/>
                        </a:rPr>
                        <a:t>Выбирать способы решения задач профессиональной деятельности, применительно к различным контекстам</a:t>
                      </a:r>
                    </a:p>
                  </a:txBody>
                  <a:tcPr marL="31454" marR="31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Pct val="85000"/>
                        <a:buFont typeface="Wingdings" pitchFamily="2" charset="2"/>
                        <a:buNone/>
                      </a:pPr>
                      <a:r>
                        <a:rPr lang="ru-RU" sz="1600" kern="1200" dirty="0">
                          <a:solidFill>
                            <a:prstClr val="black"/>
                          </a:solidFill>
                          <a:latin typeface="+mn-lt"/>
                          <a:ea typeface="Times New Roman"/>
                          <a:cs typeface="+mn-cs"/>
                        </a:rPr>
                        <a:t>Умения: распознавать задачу и/или проблему в профессиональном и/или социальном контексте; анализировать задачу и/или проблему и выделять её составные части; определять этапы решения задачи; выявлять и эффективно искать информацию, необходимую для решения задачи и/или проблемы;</a:t>
                      </a:r>
                    </a:p>
                    <a:p>
                      <a:pPr marL="0" indent="0" algn="just" defTabSz="914400" rtl="0" eaLnBrk="1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Pct val="85000"/>
                        <a:buFont typeface="Wingdings" pitchFamily="2" charset="2"/>
                        <a:buNone/>
                      </a:pPr>
                      <a:r>
                        <a:rPr lang="ru-RU" sz="1600" kern="1200" dirty="0">
                          <a:solidFill>
                            <a:prstClr val="black"/>
                          </a:solidFill>
                          <a:latin typeface="+mn-lt"/>
                          <a:ea typeface="Times New Roman"/>
                          <a:cs typeface="+mn-cs"/>
                        </a:rPr>
                        <a:t>составить план действия; определить необходимые ресурсы;</a:t>
                      </a:r>
                    </a:p>
                    <a:p>
                      <a:pPr marL="0" indent="0" algn="just" defTabSz="914400" rtl="0" eaLnBrk="1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Pct val="85000"/>
                        <a:buFont typeface="Wingdings" pitchFamily="2" charset="2"/>
                        <a:buNone/>
                      </a:pPr>
                      <a:r>
                        <a:rPr lang="ru-RU" sz="1600" kern="1200" dirty="0">
                          <a:solidFill>
                            <a:prstClr val="black"/>
                          </a:solidFill>
                          <a:latin typeface="+mn-lt"/>
                          <a:ea typeface="Times New Roman"/>
                          <a:cs typeface="+mn-cs"/>
                        </a:rPr>
                        <a:t>владеть актуальными методами работы в профессиональной и смежных сферах; реализовать составленный план; оценивать результат и последствия своих действий (самостоятельно или с помощью наставника)</a:t>
                      </a:r>
                    </a:p>
                  </a:txBody>
                  <a:tcPr marL="31454" marR="31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71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Pct val="85000"/>
                        <a:buFont typeface="Wingdings" pitchFamily="2" charset="2"/>
                        <a:buNone/>
                      </a:pPr>
                      <a:r>
                        <a:rPr lang="ru-RU" sz="1600" kern="1200" dirty="0">
                          <a:solidFill>
                            <a:prstClr val="black"/>
                          </a:solidFill>
                          <a:latin typeface="+mn-lt"/>
                          <a:ea typeface="Times New Roman"/>
                          <a:cs typeface="+mn-cs"/>
                        </a:rPr>
                        <a:t>Знания: актуальный профессиональный и социальный контекст, в котором приходится работать и жить; основные источники информации и ресурсы для решения задач и проблем в профессиональном и/или социальном контексте;</a:t>
                      </a:r>
                    </a:p>
                    <a:p>
                      <a:pPr marL="0" indent="0" algn="just" defTabSz="914400" rtl="0" eaLnBrk="1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Pct val="85000"/>
                        <a:buFont typeface="Wingdings" pitchFamily="2" charset="2"/>
                        <a:buNone/>
                      </a:pPr>
                      <a:r>
                        <a:rPr lang="ru-RU" sz="1600" kern="1200" dirty="0">
                          <a:solidFill>
                            <a:prstClr val="black"/>
                          </a:solidFill>
                          <a:latin typeface="+mn-lt"/>
                          <a:ea typeface="Times New Roman"/>
                          <a:cs typeface="+mn-cs"/>
                        </a:rPr>
                        <a:t>алгоритмы выполнения работ в профессиональной и смежных областях; методы работы в профессиональной и смежных сферах; структуру плана для решения задач; порядок оценки результатов решения задач профессиональной деятельности</a:t>
                      </a:r>
                    </a:p>
                  </a:txBody>
                  <a:tcPr marL="31454" marR="31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8094">
                <a:tc rowSpan="2">
                  <a:txBody>
                    <a:bodyPr/>
                    <a:lstStyle/>
                    <a:p>
                      <a:pPr marL="0" marR="71755" indent="0" algn="just" defTabSz="914400" rtl="0" eaLnBrk="1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Pct val="85000"/>
                        <a:buFont typeface="Wingdings" pitchFamily="2" charset="2"/>
                        <a:buNone/>
                      </a:pPr>
                      <a:r>
                        <a:rPr lang="ru-RU" sz="1600" kern="1200">
                          <a:solidFill>
                            <a:prstClr val="black"/>
                          </a:solidFill>
                          <a:latin typeface="+mn-lt"/>
                          <a:ea typeface="Times New Roman"/>
                          <a:cs typeface="+mn-cs"/>
                        </a:rPr>
                        <a:t>ОК 02</a:t>
                      </a:r>
                    </a:p>
                  </a:txBody>
                  <a:tcPr marL="31454" marR="31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Pct val="85000"/>
                        <a:buFont typeface="Wingdings" pitchFamily="2" charset="2"/>
                        <a:buNone/>
                      </a:pPr>
                      <a:r>
                        <a:rPr lang="ru-RU" sz="1600" kern="1200">
                          <a:solidFill>
                            <a:prstClr val="black"/>
                          </a:solidFill>
                          <a:latin typeface="+mn-lt"/>
                          <a:ea typeface="Times New Roman"/>
                          <a:cs typeface="+mn-cs"/>
                        </a:rPr>
                        <a:t>Осуществлять поиск, анализ и интерпретацию информации, необходимой для выполнения задач профессиональной деятельности</a:t>
                      </a:r>
                    </a:p>
                  </a:txBody>
                  <a:tcPr marL="31454" marR="31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Pct val="85000"/>
                        <a:buFont typeface="Wingdings" pitchFamily="2" charset="2"/>
                        <a:buNone/>
                      </a:pPr>
                      <a:r>
                        <a:rPr lang="ru-RU" sz="1600" kern="1200" dirty="0">
                          <a:solidFill>
                            <a:prstClr val="black"/>
                          </a:solidFill>
                          <a:latin typeface="+mn-lt"/>
                          <a:ea typeface="Times New Roman"/>
                          <a:cs typeface="+mn-cs"/>
                        </a:rPr>
                        <a:t>Умения: определять задачи для поиска информации; определять необходимые источники информации; планировать процесс поиска; структурировать получаемую информацию; выделять наиболее значимое в перечне информации; оценивать практическую значимость результатов поиска; оформлять результаты поиска</a:t>
                      </a:r>
                    </a:p>
                  </a:txBody>
                  <a:tcPr marL="31454" marR="31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63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Pct val="85000"/>
                        <a:buFont typeface="Wingdings" pitchFamily="2" charset="2"/>
                        <a:buNone/>
                      </a:pPr>
                      <a:r>
                        <a:rPr lang="ru-RU" sz="1600" kern="1200" dirty="0">
                          <a:solidFill>
                            <a:prstClr val="black"/>
                          </a:solidFill>
                          <a:latin typeface="+mn-lt"/>
                          <a:ea typeface="Times New Roman"/>
                          <a:cs typeface="+mn-cs"/>
                        </a:rPr>
                        <a:t>Знания: номенклатура информационных источников применяемых в профессиональной деятельности; приемы структурирования информации; формат оформления результатов поиска информации</a:t>
                      </a:r>
                    </a:p>
                  </a:txBody>
                  <a:tcPr marL="31454" marR="314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6224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6473" y="0"/>
            <a:ext cx="11554691" cy="568313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rgbClr val="002060"/>
                </a:solidFill>
              </a:rPr>
              <a:t>Требования к результата освоения образовательной программы</a:t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1800" b="1" dirty="0">
                <a:solidFill>
                  <a:srgbClr val="002060"/>
                </a:solidFill>
              </a:rPr>
              <a:t>(</a:t>
            </a:r>
            <a:r>
              <a:rPr lang="ru-RU" sz="1800" b="1" dirty="0" smtClean="0">
                <a:solidFill>
                  <a:srgbClr val="002060"/>
                </a:solidFill>
              </a:rPr>
              <a:t>Общие компетенции)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8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4133229"/>
              </p:ext>
            </p:extLst>
          </p:nvPr>
        </p:nvGraphicFramePr>
        <p:xfrm>
          <a:off x="258619" y="701964"/>
          <a:ext cx="11545453" cy="5354892"/>
        </p:xfrm>
        <a:graphic>
          <a:graphicData uri="http://schemas.openxmlformats.org/drawingml/2006/table">
            <a:tbl>
              <a:tblPr firstRow="1" firstCol="1" bandRow="1"/>
              <a:tblGrid>
                <a:gridCol w="674254"/>
                <a:gridCol w="2445619"/>
                <a:gridCol w="8425580"/>
              </a:tblGrid>
              <a:tr h="1089891">
                <a:tc rowSpan="2"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prstClr val="black"/>
                          </a:solidFill>
                          <a:latin typeface="+mn-lt"/>
                          <a:ea typeface="Times New Roman"/>
                          <a:cs typeface="+mn-cs"/>
                        </a:rPr>
                        <a:t>ОК 03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prstClr val="black"/>
                          </a:solidFill>
                          <a:latin typeface="+mn-lt"/>
                          <a:ea typeface="Times New Roman"/>
                          <a:cs typeface="+mn-cs"/>
                        </a:rPr>
                        <a:t>Планировать и реализовывать собственное профессиональное и личностное развитие.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prstClr val="black"/>
                          </a:solidFill>
                          <a:latin typeface="+mn-lt"/>
                          <a:ea typeface="Times New Roman"/>
                          <a:cs typeface="+mn-cs"/>
                        </a:rPr>
                        <a:t>Умения:</a:t>
                      </a:r>
                      <a:r>
                        <a:rPr lang="ru-RU" sz="1600" kern="1200" dirty="0">
                          <a:solidFill>
                            <a:prstClr val="black"/>
                          </a:solidFill>
                          <a:latin typeface="+mn-lt"/>
                          <a:ea typeface="Times New Roman"/>
                          <a:cs typeface="+mn-cs"/>
                        </a:rPr>
                        <a:t> определять актуальность нормативно-правовой документации в профессиональной деятельности; применять современную научную профессиональную терминологию; определять и выстраивать траектории профессионального развития и самообразования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25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prstClr val="black"/>
                          </a:solidFill>
                          <a:latin typeface="+mn-lt"/>
                          <a:ea typeface="Times New Roman"/>
                          <a:cs typeface="+mn-cs"/>
                        </a:rPr>
                        <a:t>Знания:</a:t>
                      </a:r>
                      <a:r>
                        <a:rPr lang="ru-RU" sz="1600" kern="1200" dirty="0">
                          <a:solidFill>
                            <a:prstClr val="black"/>
                          </a:solidFill>
                          <a:latin typeface="+mn-lt"/>
                          <a:ea typeface="Times New Roman"/>
                          <a:cs typeface="+mn-cs"/>
                        </a:rPr>
                        <a:t> содержание актуальной нормативно-правовой документации; современная научная и профессиональная терминология; возможные траектории профессионального развития и самообразования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8094">
                <a:tc rowSpan="2"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prstClr val="black"/>
                          </a:solidFill>
                          <a:latin typeface="+mn-lt"/>
                          <a:ea typeface="Times New Roman"/>
                          <a:cs typeface="+mn-cs"/>
                        </a:rPr>
                        <a:t>ОК 04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prstClr val="black"/>
                          </a:solidFill>
                          <a:latin typeface="+mn-lt"/>
                          <a:ea typeface="Times New Roman"/>
                          <a:cs typeface="+mn-cs"/>
                        </a:rPr>
                        <a:t>Работать в коллективе и команде, эффективно взаимодействовать с коллегами, руководством, клиентами.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prstClr val="black"/>
                          </a:solidFill>
                          <a:latin typeface="+mn-lt"/>
                          <a:ea typeface="Times New Roman"/>
                          <a:cs typeface="+mn-cs"/>
                        </a:rPr>
                        <a:t>Умения:</a:t>
                      </a:r>
                      <a:r>
                        <a:rPr lang="ru-RU" sz="1600" kern="1200" dirty="0">
                          <a:solidFill>
                            <a:prstClr val="black"/>
                          </a:solidFill>
                          <a:latin typeface="+mn-lt"/>
                          <a:ea typeface="Times New Roman"/>
                          <a:cs typeface="+mn-cs"/>
                        </a:rPr>
                        <a:t> организовывать работу коллектива и команды; взаимодействовать с коллегами, руководством, клиентами в ходе профессиональной деятельности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63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prstClr val="black"/>
                          </a:solidFill>
                          <a:latin typeface="+mn-lt"/>
                          <a:ea typeface="Times New Roman"/>
                          <a:cs typeface="+mn-cs"/>
                        </a:rPr>
                        <a:t>Знания:</a:t>
                      </a:r>
                      <a:r>
                        <a:rPr lang="ru-RU" sz="1600" kern="1200" dirty="0">
                          <a:solidFill>
                            <a:prstClr val="black"/>
                          </a:solidFill>
                          <a:latin typeface="+mn-lt"/>
                          <a:ea typeface="Times New Roman"/>
                          <a:cs typeface="+mn-cs"/>
                        </a:rPr>
                        <a:t> психологические основы деятельности  коллектива, психологические особенности личности; основы проектной деятельности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154">
                <a:tc rowSpan="2"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prstClr val="black"/>
                          </a:solidFill>
                          <a:latin typeface="+mn-lt"/>
                          <a:ea typeface="Times New Roman"/>
                          <a:cs typeface="+mn-cs"/>
                        </a:rPr>
                        <a:t>ОК 05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prstClr val="black"/>
                          </a:solidFill>
                          <a:latin typeface="+mn-lt"/>
                          <a:ea typeface="Times New Roman"/>
                          <a:cs typeface="+mn-cs"/>
                        </a:rPr>
                        <a:t>Осуществлять устную и письменную коммуникацию на государственном языке с учетом особенностей социального и культурного контекста.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prstClr val="black"/>
                          </a:solidFill>
                          <a:latin typeface="+mn-lt"/>
                          <a:ea typeface="Times New Roman"/>
                          <a:cs typeface="+mn-cs"/>
                        </a:rPr>
                        <a:t>Умения:</a:t>
                      </a:r>
                      <a:r>
                        <a:rPr lang="ru-RU" sz="1600" kern="1200" dirty="0">
                          <a:solidFill>
                            <a:prstClr val="black"/>
                          </a:solidFill>
                          <a:latin typeface="+mn-lt"/>
                          <a:ea typeface="Times New Roman"/>
                          <a:cs typeface="+mn-cs"/>
                        </a:rPr>
                        <a:t> грамотно излагать свои мысли и оформлять документы по профессиональной тематике на государственном языке, проявлять толерантность в рабочем коллективе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1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prstClr val="black"/>
                          </a:solidFill>
                          <a:latin typeface="+mn-lt"/>
                          <a:ea typeface="Times New Roman"/>
                          <a:cs typeface="+mn-cs"/>
                        </a:rPr>
                        <a:t>Знания:</a:t>
                      </a:r>
                      <a:r>
                        <a:rPr lang="ru-RU" sz="1600" kern="1200" dirty="0">
                          <a:solidFill>
                            <a:prstClr val="black"/>
                          </a:solidFill>
                          <a:latin typeface="+mn-lt"/>
                          <a:ea typeface="Times New Roman"/>
                          <a:cs typeface="+mn-cs"/>
                        </a:rPr>
                        <a:t> особенности социального и культурного контекста; правила оформления документов и построения устных сообщений.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1084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7164" y="133650"/>
            <a:ext cx="10851157" cy="3651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400" b="1" dirty="0">
                <a:solidFill>
                  <a:srgbClr val="002060"/>
                </a:solidFill>
              </a:rPr>
              <a:t>Требования к результата освоения образовательной программы</a:t>
            </a:r>
            <a:br>
              <a:rPr lang="ru-RU" sz="1400" b="1" dirty="0">
                <a:solidFill>
                  <a:srgbClr val="002060"/>
                </a:solidFill>
              </a:rPr>
            </a:br>
            <a:r>
              <a:rPr lang="ru-RU" sz="1400" b="1" dirty="0">
                <a:solidFill>
                  <a:srgbClr val="002060"/>
                </a:solidFill>
              </a:rPr>
              <a:t>(профессиональные  компетенции) по специальности 49.02.01 Физическая культура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3345" y="674255"/>
            <a:ext cx="10684903" cy="549794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3.4.4.	Организация физкультурно-оздоровительной и спортивно-массовой работы.</a:t>
            </a:r>
          </a:p>
          <a:p>
            <a:pPr marL="0" indent="0" algn="just">
              <a:buNone/>
            </a:pPr>
            <a:r>
              <a:rPr lang="ru-RU" dirty="0"/>
              <a:t>ПК 4.1. Определять цели, задачи и планировать физкультурно-оздоровительную и спортивно-массовую работу.</a:t>
            </a:r>
          </a:p>
          <a:p>
            <a:pPr marL="0" indent="0" algn="just">
              <a:buNone/>
            </a:pPr>
            <a:r>
              <a:rPr lang="ru-RU" dirty="0"/>
              <a:t>ПК 4.2. Организовывать и проводить физкультурно-оздоровительные и спортивно-массовые мероприятия. </a:t>
            </a:r>
          </a:p>
          <a:p>
            <a:pPr marL="0" indent="0" algn="just">
              <a:buNone/>
            </a:pPr>
            <a:r>
              <a:rPr lang="ru-RU" dirty="0"/>
              <a:t>ПК 4.3. Осуществлять педагогический контроль в процессе проведения физкультурно-оздоровительных и спортивно-массовых мероприятий. </a:t>
            </a:r>
          </a:p>
          <a:p>
            <a:pPr marL="0" indent="0" algn="just">
              <a:buNone/>
            </a:pPr>
            <a:r>
              <a:rPr lang="ru-RU" dirty="0"/>
              <a:t>ПК 4.4. Организовывать обустройство и эксплуатацию спортивных сооружений и мест занятий физической культурой и спортом.</a:t>
            </a:r>
          </a:p>
          <a:p>
            <a:pPr marL="0" indent="0" algn="just">
              <a:buNone/>
            </a:pPr>
            <a:r>
              <a:rPr lang="ru-RU" dirty="0"/>
              <a:t>ПК 4.5. Оформлять документацию, обеспечивающую организацию и проведение физкультурно-спортивных мероприятий и занятий, и функционирование спортивных сооружений и мест занятий физической культурой и спортом.</a:t>
            </a:r>
          </a:p>
          <a:p>
            <a:pPr marL="0" indent="0" algn="just">
              <a:buNone/>
            </a:pPr>
            <a:r>
              <a:rPr lang="ru-RU" dirty="0"/>
              <a:t>ПК 4.6. Анализировать физкультурно-оздоровительную и спортивно-массовую работу. 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FF0000"/>
                </a:solidFill>
              </a:rPr>
              <a:t>ПК 4.7. Организовывать деятельность волонтеров в области физической культуры и спорта.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FF0000"/>
                </a:solidFill>
              </a:rPr>
              <a:t>ПК 4.8. Организовывать спортивные соревнования и мероприятия по выполнению населением норм всероссийского физкультурно-спортивного комплекса.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0226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5_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ood Type" id="{7ACABC62-BF99-48CF-A9DC-4DB89C7B13DC}" vid="{142A1326-48AB-42A9-8428-CB14AA30176D}"/>
    </a:ext>
  </a:extLst>
</a:theme>
</file>

<file path=ppt/theme/theme3.xml><?xml version="1.0" encoding="utf-8"?>
<a:theme xmlns:a="http://schemas.openxmlformats.org/drawingml/2006/main" name="1_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ood Type" id="{7ACABC62-BF99-48CF-A9DC-4DB89C7B13DC}" vid="{142A1326-48AB-42A9-8428-CB14AA30176D}"/>
    </a:ext>
  </a:extLst>
</a:theme>
</file>

<file path=ppt/theme/theme4.xml><?xml version="1.0" encoding="utf-8"?>
<a:theme xmlns:a="http://schemas.openxmlformats.org/drawingml/2006/main" name="3_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ood Type" id="{7ACABC62-BF99-48CF-A9DC-4DB89C7B13DC}" vid="{142A1326-48AB-42A9-8428-CB14AA30176D}"/>
    </a:ext>
  </a:extLst>
</a:theme>
</file>

<file path=ppt/theme/theme5.xml><?xml version="1.0" encoding="utf-8"?>
<a:theme xmlns:a="http://schemas.openxmlformats.org/drawingml/2006/main" name="4_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ood Type" id="{7ACABC62-BF99-48CF-A9DC-4DB89C7B13DC}" vid="{142A1326-48AB-42A9-8428-CB14AA30176D}"/>
    </a:ext>
  </a:extLst>
</a:theme>
</file>

<file path=ppt/theme/theme6.xml><?xml version="1.0" encoding="utf-8"?>
<a:theme xmlns:a="http://schemas.openxmlformats.org/drawingml/2006/main" name="2_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ood Type" id="{7ACABC62-BF99-48CF-A9DC-4DB89C7B13DC}" vid="{142A1326-48AB-42A9-8428-CB14AA30176D}"/>
    </a:ext>
  </a:extLst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Дерево</Template>
  <TotalTime>570</TotalTime>
  <Words>3419</Words>
  <Application>Microsoft Office PowerPoint</Application>
  <PresentationFormat>Произвольный</PresentationFormat>
  <Paragraphs>761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Дерево</vt:lpstr>
      <vt:lpstr>5_Дерево</vt:lpstr>
      <vt:lpstr>1_Дерево</vt:lpstr>
      <vt:lpstr>3_Дерево</vt:lpstr>
      <vt:lpstr>4_Дерево</vt:lpstr>
      <vt:lpstr>2_Дерево</vt:lpstr>
      <vt:lpstr>Проблемы, перспективы реализации ОПОП в соответствии с требованиями ФГОС СПО по специальностям  УГС 49.00.00 Физическая культура и спорт</vt:lpstr>
      <vt:lpstr> Соответствие профессиональных модулей присваиваемым квалификациям по специальности 49.02.01 Физическая культура  </vt:lpstr>
      <vt:lpstr> Соответствие профессиональных модулей присваиваемым квалификациям  по специальности 49.02.02  Адаптивная Физическая культура  </vt:lpstr>
      <vt:lpstr>Квалификация и основные виды деятельности, определяемые ФГОС СПО49.02.03 Спорт </vt:lpstr>
      <vt:lpstr>III. ТРЕБОВАНИЯ К РЕЗУЛЬТАТАМ ОСВОЕНИЯ ОБРАЗОВАТЕЛЬНОЙ ПРОГРАММЫ</vt:lpstr>
      <vt:lpstr>III. ТРЕБОВАНИЯ К РЕЗУЛЬТАТАМ ОСВОЕНИЯ ОБРАЗОВАТЕЛЬНОЙ ПРОГРАММЫ (ОБЩИЕ КОМПЕТЕНЦИИ)</vt:lpstr>
      <vt:lpstr>Требования к результата освоения образовательной программы (Общие компетенции)</vt:lpstr>
      <vt:lpstr>Требования к результата освоения образовательной программы (Общие компетенции)</vt:lpstr>
      <vt:lpstr>Требования к результата освоения образовательной программы (профессиональные  компетенции) по специальности 49.02.01 Физическая культура</vt:lpstr>
      <vt:lpstr>Требования к результата освоения образовательной программы (профессиональные  компетенции) по специальности 49.02.01 Физическая культура</vt:lpstr>
      <vt:lpstr>Требования к результата освоения образовательной программы (профессиональные  компетенции) по специальности 49.02.01 Физическая культура</vt:lpstr>
      <vt:lpstr>Требования к результата освоения образовательной программы (профессиональные  компетенции) по специальности  49.02.02 Адаптивная Физическая культура</vt:lpstr>
      <vt:lpstr>Требования к результата освоения образовательной программы (профессиональные  компетенции) по специальностям  УГС 49.00.00  </vt:lpstr>
      <vt:lpstr>Номенклатура дисциплин (49.02.01 Физическая культура)</vt:lpstr>
      <vt:lpstr>Номенклатура дисциплин (49.02.02 адаптивная Физическая культура)</vt:lpstr>
      <vt:lpstr>Номенклатура дисциплин (49.02.03 СПОРТ)</vt:lpstr>
      <vt:lpstr>Структура профессионального цикла по специальности 49.02.01 Физическая культура (квалификация: педагог по физической культуре и спорту)</vt:lpstr>
      <vt:lpstr>Структура профессионального цикла по специальности 49.02.01 Физическая культура (квалификация: учитель физической культуры)</vt:lpstr>
      <vt:lpstr>Структура профессионального цикла по специальности 49.02.01 Физическая культура (квалификация: инструктор по спорту)</vt:lpstr>
      <vt:lpstr>Структура профессионального цикла по специальности 49.02.02 адаптивная Физическая культура (квалификация: педагог по адаптивной физической культуре и спорту)</vt:lpstr>
      <vt:lpstr>Структура профессионального цикла по специальности 49.02.02 адаптивная Физическая культура (квалификация: Учитель адаптивной физической культуры)</vt:lpstr>
      <vt:lpstr>Структура профессионального цикла по специальности 49.02.03 Спорт </vt:lpstr>
      <vt:lpstr>Проблемы, перспективы реализации ОПОП в соответствии с требованиями ФГОС СПО по специальностям  УГС 49.00.00 Физическая культура и спорт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Современное состояние актуализации и разработки федеральных государственных образовательных стандартов  среднего профессионального образования  по УГС 49.00.00 Физическая культура и спорт</dc:title>
  <dc:creator>Татьяна В. Целикова</dc:creator>
  <cp:lastModifiedBy>админ</cp:lastModifiedBy>
  <cp:revision>44</cp:revision>
  <dcterms:created xsi:type="dcterms:W3CDTF">2020-02-19T09:33:33Z</dcterms:created>
  <dcterms:modified xsi:type="dcterms:W3CDTF">2020-02-29T06:33:39Z</dcterms:modified>
</cp:coreProperties>
</file>